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61" r:id="rId3"/>
    <p:sldId id="272" r:id="rId4"/>
    <p:sldId id="271" r:id="rId5"/>
    <p:sldId id="280" r:id="rId6"/>
    <p:sldId id="274" r:id="rId7"/>
    <p:sldId id="288" r:id="rId8"/>
    <p:sldId id="281" r:id="rId9"/>
    <p:sldId id="291" r:id="rId10"/>
    <p:sldId id="292" r:id="rId11"/>
    <p:sldId id="293" r:id="rId12"/>
    <p:sldId id="294" r:id="rId13"/>
    <p:sldId id="295" r:id="rId14"/>
    <p:sldId id="275" r:id="rId15"/>
    <p:sldId id="276" r:id="rId16"/>
    <p:sldId id="290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EVEN LAB" id="{9A26813C-B89A-472B-9DE0-54F7B7201A47}">
          <p14:sldIdLst>
            <p14:sldId id="269"/>
            <p14:sldId id="261"/>
            <p14:sldId id="272"/>
            <p14:sldId id="271"/>
            <p14:sldId id="280"/>
            <p14:sldId id="274"/>
            <p14:sldId id="288"/>
            <p14:sldId id="281"/>
            <p14:sldId id="291"/>
            <p14:sldId id="292"/>
            <p14:sldId id="293"/>
            <p14:sldId id="294"/>
            <p14:sldId id="295"/>
            <p14:sldId id="275"/>
            <p14:sldId id="276"/>
            <p14:sldId id="29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66C6"/>
    <a:srgbClr val="353535"/>
    <a:srgbClr val="2CB2BC"/>
    <a:srgbClr val="2A2986"/>
    <a:srgbClr val="FAF8DC"/>
    <a:srgbClr val="E9FEF5"/>
    <a:srgbClr val="E8F3FC"/>
    <a:srgbClr val="7EDDF9"/>
    <a:srgbClr val="FFE153"/>
    <a:srgbClr val="1D8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3767" autoAdjust="0"/>
  </p:normalViewPr>
  <p:slideViewPr>
    <p:cSldViewPr snapToGrid="0">
      <p:cViewPr varScale="1">
        <p:scale>
          <a:sx n="66" d="100"/>
          <a:sy n="66" d="100"/>
        </p:scale>
        <p:origin x="7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C0762-41F1-47EE-A020-784AB74395E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0956E-6A3E-461A-95DF-B5471704B4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75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721CE7A-52E1-442C-AE82-DB00657CD7E4}"/>
              </a:ext>
            </a:extLst>
          </p:cNvPr>
          <p:cNvSpPr/>
          <p:nvPr userDrawn="1"/>
        </p:nvSpPr>
        <p:spPr>
          <a:xfrm>
            <a:off x="6816000" y="0"/>
            <a:ext cx="5572439" cy="6858000"/>
          </a:xfrm>
          <a:prstGeom prst="rect">
            <a:avLst/>
          </a:prstGeom>
          <a:solidFill>
            <a:srgbClr val="F5CD7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CA443-1F0A-4B20-979C-BCBA6CAAC41F}"/>
              </a:ext>
            </a:extLst>
          </p:cNvPr>
          <p:cNvSpPr txBox="1"/>
          <p:nvPr userDrawn="1"/>
        </p:nvSpPr>
        <p:spPr>
          <a:xfrm>
            <a:off x="7432849" y="234900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D9785-BE00-45B9-98DE-D4F8898E6B42}"/>
              </a:ext>
            </a:extLst>
          </p:cNvPr>
          <p:cNvSpPr txBox="1"/>
          <p:nvPr userDrawn="1"/>
        </p:nvSpPr>
        <p:spPr>
          <a:xfrm>
            <a:off x="7432849" y="383751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뷰 포트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985EB-77CC-474D-BBAF-9589F3199E8D}"/>
              </a:ext>
            </a:extLst>
          </p:cNvPr>
          <p:cNvSpPr txBox="1"/>
          <p:nvPr userDrawn="1"/>
        </p:nvSpPr>
        <p:spPr>
          <a:xfrm>
            <a:off x="8441608" y="3837269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PC,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모바일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2DB30-8C4B-4CD0-A41D-EF1467D91A42}"/>
              </a:ext>
            </a:extLst>
          </p:cNvPr>
          <p:cNvSpPr txBox="1"/>
          <p:nvPr userDrawn="1"/>
        </p:nvSpPr>
        <p:spPr>
          <a:xfrm>
            <a:off x="7432849" y="350756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제작기간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C4D8E-70A8-472E-9FFD-018A66E5E7AE}"/>
              </a:ext>
            </a:extLst>
          </p:cNvPr>
          <p:cNvSpPr txBox="1"/>
          <p:nvPr userDrawn="1"/>
        </p:nvSpPr>
        <p:spPr>
          <a:xfrm>
            <a:off x="8441608" y="3507316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##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72EC4-9544-43AD-8FBC-BB53CE0B8AD3}"/>
              </a:ext>
            </a:extLst>
          </p:cNvPr>
          <p:cNvSpPr txBox="1"/>
          <p:nvPr userDrawn="1"/>
        </p:nvSpPr>
        <p:spPr>
          <a:xfrm>
            <a:off x="7432849" y="3177613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기여도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4046C-C32A-4AB8-B9C1-3B7F6F920254}"/>
              </a:ext>
            </a:extLst>
          </p:cNvPr>
          <p:cNvSpPr txBox="1"/>
          <p:nvPr userDrawn="1"/>
        </p:nvSpPr>
        <p:spPr>
          <a:xfrm>
            <a:off x="8441608" y="3177363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100% (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기획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27A3D2-AA73-4D9C-96E7-89498AB2CEE3}"/>
              </a:ext>
            </a:extLst>
          </p:cNvPr>
          <p:cNvSpPr txBox="1"/>
          <p:nvPr userDrawn="1"/>
        </p:nvSpPr>
        <p:spPr>
          <a:xfrm>
            <a:off x="7432849" y="4167472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 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5BF65-DBA4-4CA0-9612-20331196597B}"/>
              </a:ext>
            </a:extLst>
          </p:cNvPr>
          <p:cNvSpPr txBox="1"/>
          <p:nvPr userDrawn="1"/>
        </p:nvSpPr>
        <p:spPr>
          <a:xfrm>
            <a:off x="8441608" y="4167222"/>
            <a:ext cx="2694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Figma / HTML, CSS, Javascript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0E1BC-0C2A-443E-8349-F07B6A4EE5AD}"/>
              </a:ext>
            </a:extLst>
          </p:cNvPr>
          <p:cNvSpPr txBox="1"/>
          <p:nvPr userDrawn="1"/>
        </p:nvSpPr>
        <p:spPr>
          <a:xfrm>
            <a:off x="336000" y="189000"/>
            <a:ext cx="16545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PORTFOLIO</a:t>
            </a:r>
            <a:endParaRPr lang="ko-KR" altLang="en-US" sz="21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669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C13FE-E913-46CC-B0FD-C3BD4B39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C777D7-0658-4F50-9ED2-F4FC7F417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C077D7-71E7-47F9-B826-C727E8823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F38BE-0CF2-4122-9056-8EEBC867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516F7-6DB7-4848-8BCE-A845A846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8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52020-D9E1-4F7A-B629-557A56F8B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F1EA70-039C-4077-9BFF-0481270CD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1C9C7-A821-45F3-955A-13B9807D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1E289-E1B6-4853-86C3-48374216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F25B8-9DAC-4645-9C7B-497A1C6B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3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76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DA5FA-8F28-41A4-96F3-A07DB7C0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C1056-E8AE-4AFC-BF7C-378A88C05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57A4AB-7535-4086-9430-00277B84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4E1FB3-6A84-4A6A-92C7-CB60BE90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5A73FC-DDDF-490F-8476-426644B5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9A386-7984-44EB-B445-BDCBBC0D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388A0-320A-4B05-B546-C06B98487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BF1A1-FF5D-4A63-9D0F-F243763FB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43B321-96D8-4611-8884-47A238E3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DA012A-34E4-4A3B-8199-2429050E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9B63E-DD22-4D77-B39F-044102EA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32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58C2B-4E73-424D-B3CE-F1F90EB9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263A10-1EA2-40DE-8E1C-7DE91E3B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A0BE81-FB76-4C17-A78D-851287128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39177B-58A0-4BAF-8279-AB8A9BDC0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A33099-9747-421F-8223-19B54F0B5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E837FF-BE17-42E3-8C79-2DF6A7B3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95FBEF-921D-4C24-B0BB-DE41B01C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BCB110-AE83-4C86-8A48-306EB20D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02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15399-89C5-43A1-BB58-A41F884F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064758-F6CE-49AE-8793-1120B6CD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675536-7C18-4A2D-8F9E-48B5F477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A6C2DB-7500-4BED-BC58-CC23233D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3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F3F48B-87A5-4FB2-9AA5-82239ED4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1B4A38-8B9E-480F-A563-D434D303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539001-AF4F-4422-B050-25F9F9A9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2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2C289-FE15-4DB6-8DE6-B16D1115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600017-0BD7-4FB1-9483-520962599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205B83-6133-467E-AAB4-E923377B3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B216AA-E46B-4860-838C-A1D66593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23EA7A-D1D0-43FD-990D-5145991B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AF6AA5-9ABB-469D-8FE6-E2EC59E2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466A3-52AA-4B8C-8844-5F2F356A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80A9C8-1992-466B-ACE6-8ADC2F9B6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FE91E1-EC20-4216-9FC9-5D5010F3D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FBC14-596B-4798-B7F2-CF56EBBA3A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47C51E-B7EA-4A51-9DDD-DF3651128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A27A17-A3FA-4FFA-99F7-D4C229C7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02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90F045-2319-4ADF-8B77-83BA4C76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5A8C1B-7EC2-4D35-BC4E-7C19E1D7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EC490-FBBC-4CA1-8205-4CA012ABF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681B-93BE-41C6-BEBA-13AE45B7D0BF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374FB8-BD92-4D36-83AE-CE74F7AE2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737EE-C34A-472E-9EA9-2C4CC5860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1327-5904-4272-8DA7-45DE6F778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05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microsoft.com/office/2007/relationships/hdphoto" Target="../media/hdphoto1.wdp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4.jpg"/><Relationship Id="rId2" Type="http://schemas.openxmlformats.org/officeDocument/2006/relationships/image" Target="../media/image3.pn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662DAA96-E8F0-84C0-3556-9A7090D3C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48" b="41458"/>
          <a:stretch/>
        </p:blipFill>
        <p:spPr>
          <a:xfrm>
            <a:off x="2746468" y="2133134"/>
            <a:ext cx="3541343" cy="3056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FA6DDD-37F7-4D6A-AE1A-B9632E17FC2C}"/>
              </a:ext>
            </a:extLst>
          </p:cNvPr>
          <p:cNvSpPr/>
          <p:nvPr/>
        </p:nvSpPr>
        <p:spPr>
          <a:xfrm>
            <a:off x="6816000" y="0"/>
            <a:ext cx="5572439" cy="6858000"/>
          </a:xfrm>
          <a:prstGeom prst="rect">
            <a:avLst/>
          </a:prstGeom>
          <a:solidFill>
            <a:srgbClr val="1D82D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31C87-0947-4DDA-96CF-3BC0EB92BEA4}"/>
              </a:ext>
            </a:extLst>
          </p:cNvPr>
          <p:cNvSpPr txBox="1"/>
          <p:nvPr/>
        </p:nvSpPr>
        <p:spPr>
          <a:xfrm>
            <a:off x="7432849" y="234900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용인시 문화관광 사이트 리뉴얼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ED078-A445-46FD-B0BB-1CB415FCE64A}"/>
              </a:ext>
            </a:extLst>
          </p:cNvPr>
          <p:cNvSpPr txBox="1"/>
          <p:nvPr/>
        </p:nvSpPr>
        <p:spPr>
          <a:xfrm>
            <a:off x="7432849" y="383751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뷰 포트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E1D51-CDB1-4E97-8A85-1DF898FD380B}"/>
              </a:ext>
            </a:extLst>
          </p:cNvPr>
          <p:cNvSpPr txBox="1"/>
          <p:nvPr/>
        </p:nvSpPr>
        <p:spPr>
          <a:xfrm>
            <a:off x="8441608" y="3837269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PC</a:t>
            </a:r>
            <a:endParaRPr lang="ko-KR" altLang="en-US" sz="14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C2187-6765-413E-9962-CA927D413C3C}"/>
              </a:ext>
            </a:extLst>
          </p:cNvPr>
          <p:cNvSpPr txBox="1"/>
          <p:nvPr/>
        </p:nvSpPr>
        <p:spPr>
          <a:xfrm>
            <a:off x="7432849" y="350756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제작기간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8F5FD2-5DAA-4B08-9507-5A9F0B38FBC2}"/>
              </a:ext>
            </a:extLst>
          </p:cNvPr>
          <p:cNvSpPr txBox="1"/>
          <p:nvPr/>
        </p:nvSpPr>
        <p:spPr>
          <a:xfrm>
            <a:off x="8441608" y="3507316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14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69EF7-E3ED-487F-B633-B7DDB704E783}"/>
              </a:ext>
            </a:extLst>
          </p:cNvPr>
          <p:cNvSpPr txBox="1"/>
          <p:nvPr/>
        </p:nvSpPr>
        <p:spPr>
          <a:xfrm>
            <a:off x="7432849" y="3177613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기여도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198C6-E741-4218-9D95-2F8A6235D24E}"/>
              </a:ext>
            </a:extLst>
          </p:cNvPr>
          <p:cNvSpPr txBox="1"/>
          <p:nvPr/>
        </p:nvSpPr>
        <p:spPr>
          <a:xfrm>
            <a:off x="8441608" y="3177363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100% (</a:t>
            </a:r>
            <a:r>
              <a:rPr lang="ko-KR" altLang="en-US" sz="14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기획</a:t>
            </a:r>
            <a:r>
              <a:rPr lang="en-US" altLang="ko-KR" sz="14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+</a:t>
            </a:r>
            <a:r>
              <a:rPr lang="ko-KR" altLang="en-US" sz="14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</a:t>
            </a:r>
            <a:r>
              <a:rPr lang="en-US" altLang="ko-KR" sz="14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14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992E0-CFCD-4991-81FE-CF5078A7409E}"/>
              </a:ext>
            </a:extLst>
          </p:cNvPr>
          <p:cNvSpPr txBox="1"/>
          <p:nvPr/>
        </p:nvSpPr>
        <p:spPr>
          <a:xfrm>
            <a:off x="7432849" y="4167472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사용 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EA4F1-E774-4BC8-81D6-92D5AB86E123}"/>
              </a:ext>
            </a:extLst>
          </p:cNvPr>
          <p:cNvSpPr txBox="1"/>
          <p:nvPr/>
        </p:nvSpPr>
        <p:spPr>
          <a:xfrm>
            <a:off x="8441608" y="4167222"/>
            <a:ext cx="2801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Figma / HTML, SCSS, Javascript</a:t>
            </a:r>
            <a:endParaRPr lang="ko-KR" altLang="en-US" sz="140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6FEC9-A915-43A7-B088-D4E66AE5965C}"/>
              </a:ext>
            </a:extLst>
          </p:cNvPr>
          <p:cNvSpPr txBox="1"/>
          <p:nvPr/>
        </p:nvSpPr>
        <p:spPr>
          <a:xfrm>
            <a:off x="336000" y="189000"/>
            <a:ext cx="16545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PORTFOLIO</a:t>
            </a:r>
            <a:endParaRPr lang="ko-KR" altLang="en-US" sz="21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D15BB-BF0C-4E56-A92D-E25C82ABE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5652237"/>
            <a:ext cx="2221115" cy="10167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86775A-4501-5836-35C0-2AA990C16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905"/>
          <a:stretch/>
        </p:blipFill>
        <p:spPr>
          <a:xfrm>
            <a:off x="1226075" y="1308616"/>
            <a:ext cx="3541343" cy="3056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940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E19A581-51C6-DBA8-9B96-D13ED4A1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7" y="2191704"/>
            <a:ext cx="5713784" cy="406313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5. UI/UX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기능정의서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D00D9-3D34-0CA5-9AC6-C5CA1A379149}"/>
              </a:ext>
            </a:extLst>
          </p:cNvPr>
          <p:cNvSpPr txBox="1"/>
          <p:nvPr/>
        </p:nvSpPr>
        <p:spPr>
          <a:xfrm>
            <a:off x="2074953" y="5609954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버튼 누르면 다른 항목 나타남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display: none -&gt; block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03E03D-BEBE-5A27-0B4B-1FE38C45704C}"/>
              </a:ext>
            </a:extLst>
          </p:cNvPr>
          <p:cNvSpPr txBox="1"/>
          <p:nvPr/>
        </p:nvSpPr>
        <p:spPr>
          <a:xfrm>
            <a:off x="933651" y="2875002"/>
            <a:ext cx="17540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이미지 클릭하면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>
                <a:solidFill>
                  <a:schemeClr val="accent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모달 팝업으로 상세이미지 띄움</a:t>
            </a:r>
            <a:endParaRPr lang="en-US" altLang="ko-KR" sz="1000">
              <a:solidFill>
                <a:schemeClr val="accent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(featherlight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플러그인 사용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8EF769-0E27-6272-A0CA-EE28A560EA97}"/>
              </a:ext>
            </a:extLst>
          </p:cNvPr>
          <p:cNvSpPr txBox="1"/>
          <p:nvPr/>
        </p:nvSpPr>
        <p:spPr>
          <a:xfrm>
            <a:off x="4388654" y="6350063"/>
            <a:ext cx="193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백그라운드로 배경 요소 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CBB7F-5FF2-467C-8F35-9425F12D232B}"/>
              </a:ext>
            </a:extLst>
          </p:cNvPr>
          <p:cNvSpPr txBox="1"/>
          <p:nvPr/>
        </p:nvSpPr>
        <p:spPr>
          <a:xfrm>
            <a:off x="9989800" y="768448"/>
            <a:ext cx="1842877" cy="338554"/>
          </a:xfrm>
          <a:prstGeom prst="rect">
            <a:avLst/>
          </a:prstGeom>
          <a:solidFill>
            <a:srgbClr val="F5CD79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Section : yi-event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F80925-25EE-255B-F7B5-9337D045B132}"/>
              </a:ext>
            </a:extLst>
          </p:cNvPr>
          <p:cNvSpPr/>
          <p:nvPr/>
        </p:nvSpPr>
        <p:spPr>
          <a:xfrm>
            <a:off x="3103468" y="5324882"/>
            <a:ext cx="737012" cy="265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25BF44-DB23-A7EE-188F-3BBE4B71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77" y="1441971"/>
            <a:ext cx="4229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143113A-F88C-37DA-239D-35AF5FDD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6" y="2191706"/>
            <a:ext cx="5713783" cy="40631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5. UI/UX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기능정의서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72B27-143B-6843-A6D6-1AC9DF633461}"/>
              </a:ext>
            </a:extLst>
          </p:cNvPr>
          <p:cNvSpPr txBox="1"/>
          <p:nvPr/>
        </p:nvSpPr>
        <p:spPr>
          <a:xfrm>
            <a:off x="1978272" y="5703174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JS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활용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썸네일 클릭하면 위에 보이도록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D117D88-625A-FD00-E981-F3F3367D5327}"/>
              </a:ext>
            </a:extLst>
          </p:cNvPr>
          <p:cNvSpPr/>
          <p:nvPr/>
        </p:nvSpPr>
        <p:spPr>
          <a:xfrm>
            <a:off x="1568918" y="3364030"/>
            <a:ext cx="3898232" cy="17150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3F5C0-ADB0-7E24-0535-747A3714041C}"/>
              </a:ext>
            </a:extLst>
          </p:cNvPr>
          <p:cNvSpPr txBox="1"/>
          <p:nvPr/>
        </p:nvSpPr>
        <p:spPr>
          <a:xfrm>
            <a:off x="6665774" y="4083033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Slick Slider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커스텀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4F7885-0D6F-B6D8-4516-2D99ABA75F3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5467150" y="4221533"/>
            <a:ext cx="119862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D18757-16A4-F324-22BB-0FDA980C96C7}"/>
              </a:ext>
            </a:extLst>
          </p:cNvPr>
          <p:cNvSpPr txBox="1"/>
          <p:nvPr/>
        </p:nvSpPr>
        <p:spPr>
          <a:xfrm>
            <a:off x="6665774" y="4967682"/>
            <a:ext cx="178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동영상 영역에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hover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됐을 때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opacity: rgba(0,0,0,0.3)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F85F2-BF85-597A-C620-A0C233883B24}"/>
              </a:ext>
            </a:extLst>
          </p:cNvPr>
          <p:cNvSpPr txBox="1"/>
          <p:nvPr/>
        </p:nvSpPr>
        <p:spPr>
          <a:xfrm>
            <a:off x="6665774" y="4360032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클릭하면 모달팝업으로 재생</a:t>
            </a:r>
            <a:endParaRPr lang="en-US" altLang="ko-KR" sz="1200"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featherlight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플러그인 사용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39569C-F46A-C2DA-EE1F-C693B158B396}"/>
              </a:ext>
            </a:extLst>
          </p:cNvPr>
          <p:cNvSpPr txBox="1"/>
          <p:nvPr/>
        </p:nvSpPr>
        <p:spPr>
          <a:xfrm>
            <a:off x="9940812" y="768448"/>
            <a:ext cx="1891865" cy="338554"/>
          </a:xfrm>
          <a:prstGeom prst="rect">
            <a:avLst/>
          </a:prstGeom>
          <a:solidFill>
            <a:srgbClr val="F5CD79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Section : yi-media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5B9A52-79D0-E580-2B0A-845D978B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02" y="1274005"/>
            <a:ext cx="50577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6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89B8B3-81F0-0856-3F8B-56A19CAE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6" y="2191706"/>
            <a:ext cx="5728692" cy="407373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5. UI/UX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기능정의서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77F1B-21C2-4ADE-A473-5AB783834810}"/>
              </a:ext>
            </a:extLst>
          </p:cNvPr>
          <p:cNvSpPr txBox="1"/>
          <p:nvPr/>
        </p:nvSpPr>
        <p:spPr>
          <a:xfrm>
            <a:off x="9895543" y="768448"/>
            <a:ext cx="1888146" cy="338554"/>
          </a:xfrm>
          <a:prstGeom prst="rect">
            <a:avLst/>
          </a:prstGeom>
          <a:solidFill>
            <a:srgbClr val="F5CD79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Section : yi-notice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A5ED64-34EF-D095-0B04-EBD04AA4E148}"/>
              </a:ext>
            </a:extLst>
          </p:cNvPr>
          <p:cNvSpPr/>
          <p:nvPr/>
        </p:nvSpPr>
        <p:spPr>
          <a:xfrm>
            <a:off x="1116531" y="3276599"/>
            <a:ext cx="4745254" cy="11152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0AE74-E4A0-64D9-7125-682FD1DFB4FB}"/>
              </a:ext>
            </a:extLst>
          </p:cNvPr>
          <p:cNvSpPr txBox="1"/>
          <p:nvPr/>
        </p:nvSpPr>
        <p:spPr>
          <a:xfrm>
            <a:off x="1018507" y="2967606"/>
            <a:ext cx="747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flex </a:t>
            </a:r>
            <a:r>
              <a:rPr lang="ko-KR" altLang="en-US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적용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DE3BB9-2875-BBB5-6168-05CBF2CF44C1}"/>
              </a:ext>
            </a:extLst>
          </p:cNvPr>
          <p:cNvSpPr/>
          <p:nvPr/>
        </p:nvSpPr>
        <p:spPr>
          <a:xfrm>
            <a:off x="1116531" y="4423832"/>
            <a:ext cx="4745254" cy="855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71309-1D49-1B96-EBF0-130D8FCA2D4C}"/>
              </a:ext>
            </a:extLst>
          </p:cNvPr>
          <p:cNvSpPr txBox="1"/>
          <p:nvPr/>
        </p:nvSpPr>
        <p:spPr>
          <a:xfrm>
            <a:off x="1116531" y="5311943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slick slider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적용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29A7A9-D716-CC36-BB3F-7422B53B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865" y="1343025"/>
            <a:ext cx="5131824" cy="47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88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5. UI/UX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기능정의서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54D063F-7557-C73D-6759-13E0EAAE6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6" y="4919027"/>
            <a:ext cx="7465580" cy="1296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62B71-118A-8FB8-D5A6-DAD4EAFF8F39}"/>
              </a:ext>
            </a:extLst>
          </p:cNvPr>
          <p:cNvSpPr txBox="1"/>
          <p:nvPr/>
        </p:nvSpPr>
        <p:spPr>
          <a:xfrm>
            <a:off x="11009053" y="768448"/>
            <a:ext cx="774636" cy="338554"/>
          </a:xfrm>
          <a:prstGeom prst="rect">
            <a:avLst/>
          </a:prstGeom>
          <a:solidFill>
            <a:srgbClr val="F5CD79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Footer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A57C44-5CC5-5F96-5AB4-B74D421EBF85}"/>
              </a:ext>
            </a:extLst>
          </p:cNvPr>
          <p:cNvSpPr/>
          <p:nvPr/>
        </p:nvSpPr>
        <p:spPr>
          <a:xfrm>
            <a:off x="539015" y="4862501"/>
            <a:ext cx="7603958" cy="423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09FF5-0080-7C4F-2DF6-BDB5297A3AD5}"/>
              </a:ext>
            </a:extLst>
          </p:cNvPr>
          <p:cNvSpPr txBox="1"/>
          <p:nvPr/>
        </p:nvSpPr>
        <p:spPr>
          <a:xfrm>
            <a:off x="610016" y="4557239"/>
            <a:ext cx="3389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slick slider </a:t>
            </a:r>
            <a:r>
              <a:rPr lang="ko-KR" altLang="en-US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적용</a:t>
            </a: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한 번에 한 칸씩</a:t>
            </a: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로고 하나</a:t>
            </a: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 </a:t>
            </a:r>
            <a:r>
              <a:rPr lang="ko-KR" altLang="en-US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움직임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29C46D-8049-5B44-5D43-1112B9BA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60" y="1230976"/>
            <a:ext cx="4441029" cy="344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C70E54-BAED-30C4-78E8-0B65B5401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17" y="1650064"/>
            <a:ext cx="4390332" cy="44391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6.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사이트 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5B56F-8C72-4B35-8D9C-66DBCBF91576}"/>
              </a:ext>
            </a:extLst>
          </p:cNvPr>
          <p:cNvSpPr txBox="1"/>
          <p:nvPr/>
        </p:nvSpPr>
        <p:spPr>
          <a:xfrm>
            <a:off x="610016" y="1138077"/>
            <a:ext cx="4397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HTML, CSS, Javascript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사용해 실제 사이트를 제작</a:t>
            </a:r>
          </a:p>
        </p:txBody>
      </p:sp>
      <p:pic>
        <p:nvPicPr>
          <p:cNvPr id="17" name="그림 16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EF30F61D-29FA-4D5F-B3DB-E155394B4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597" y="626090"/>
            <a:ext cx="1747423" cy="10239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CA23FA-D798-46D9-91BD-FA5C33848F56}"/>
              </a:ext>
            </a:extLst>
          </p:cNvPr>
          <p:cNvSpPr txBox="1"/>
          <p:nvPr/>
        </p:nvSpPr>
        <p:spPr>
          <a:xfrm>
            <a:off x="5171643" y="2138351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시맨틱 태그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목적에 맞게 활용한 </a:t>
            </a:r>
            <a:r>
              <a:rPr lang="ko-KR" altLang="en-US" sz="14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마크업과</a:t>
            </a:r>
            <a:endParaRPr lang="en-US" altLang="ko-KR" sz="14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빠르고 편한 유지보수를 위한 </a:t>
            </a:r>
            <a:r>
              <a:rPr lang="ko-KR" altLang="en-US" sz="14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주석처리</a:t>
            </a:r>
            <a:endParaRPr lang="en-US" altLang="ko-KR" sz="1400"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13A7C9-83C5-4791-AC1D-E92241CA32FD}"/>
              </a:ext>
            </a:extLst>
          </p:cNvPr>
          <p:cNvSpPr txBox="1"/>
          <p:nvPr/>
        </p:nvSpPr>
        <p:spPr>
          <a:xfrm>
            <a:off x="5171643" y="1830574"/>
            <a:ext cx="766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HTML5</a:t>
            </a:r>
            <a:endParaRPr lang="ko-KR" altLang="en-US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44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8FBD74-F427-705D-5A02-86E9A201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82" y="2034326"/>
            <a:ext cx="3111567" cy="376093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6.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사이트 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5B56F-8C72-4B35-8D9C-66DBCBF91576}"/>
              </a:ext>
            </a:extLst>
          </p:cNvPr>
          <p:cNvSpPr txBox="1"/>
          <p:nvPr/>
        </p:nvSpPr>
        <p:spPr>
          <a:xfrm>
            <a:off x="610016" y="1138077"/>
            <a:ext cx="4397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HTML, CSS, Javascript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사용해 실제 사이트를 제작</a:t>
            </a:r>
          </a:p>
        </p:txBody>
      </p:sp>
      <p:pic>
        <p:nvPicPr>
          <p:cNvPr id="17" name="그림 16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EF30F61D-29FA-4D5F-B3DB-E155394B4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597" y="626090"/>
            <a:ext cx="1747423" cy="1023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7373C2-692B-42A3-B75B-8DC54C58F59E}"/>
              </a:ext>
            </a:extLst>
          </p:cNvPr>
          <p:cNvSpPr txBox="1"/>
          <p:nvPr/>
        </p:nvSpPr>
        <p:spPr>
          <a:xfrm>
            <a:off x="7246731" y="2342103"/>
            <a:ext cx="43702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(1)</a:t>
            </a:r>
            <a:r>
              <a:rPr lang="en-US" altLang="ko-KR" sz="14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SCSS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통해 유지보수에 유리한 코드 작성</a:t>
            </a:r>
            <a:endParaRPr lang="en-US" altLang="ko-KR" sz="1400">
              <a:solidFill>
                <a:srgbClr val="2C2C2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342900" indent="-342900">
              <a:buAutoNum type="arabicParenBoth"/>
            </a:pPr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SCSS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</a:t>
            </a:r>
            <a:r>
              <a:rPr lang="en-US" altLang="ko-KR" sz="14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mixin</a:t>
            </a:r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 활용</a:t>
            </a:r>
            <a:endParaRPr lang="en-US" altLang="ko-KR" sz="1400"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(2) 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다양한 </a:t>
            </a:r>
            <a:r>
              <a:rPr lang="ko-KR" altLang="en-US" sz="14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가상 선택자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활용</a:t>
            </a:r>
            <a:endParaRPr lang="en-US" altLang="ko-KR" sz="1400">
              <a:solidFill>
                <a:srgbClr val="2C2C2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(3) </a:t>
            </a:r>
            <a:r>
              <a:rPr lang="en-US" altLang="ko-KR" sz="14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transform</a:t>
            </a:r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en-US" altLang="ko-KR" sz="14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animation</a:t>
            </a:r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기능을 활용해 애니메이션 적용</a:t>
            </a:r>
            <a:endParaRPr lang="en-US" altLang="ko-KR" sz="1400"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B42E4-53B1-42EE-9282-8A946D63B9D4}"/>
              </a:ext>
            </a:extLst>
          </p:cNvPr>
          <p:cNvSpPr txBox="1"/>
          <p:nvPr/>
        </p:nvSpPr>
        <p:spPr>
          <a:xfrm>
            <a:off x="7246731" y="2034326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CSS3</a:t>
            </a:r>
            <a:endParaRPr lang="ko-KR" altLang="en-US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39038C-1F9F-8774-F314-8B8037C4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" y="2034326"/>
            <a:ext cx="2990600" cy="4198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32D784-8913-CD92-3A99-10BF0E009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731" y="4773779"/>
            <a:ext cx="3371090" cy="1007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D7E794-0375-79DF-0520-85BC861BE0CB}"/>
              </a:ext>
            </a:extLst>
          </p:cNvPr>
          <p:cNvSpPr txBox="1"/>
          <p:nvPr/>
        </p:nvSpPr>
        <p:spPr>
          <a:xfrm>
            <a:off x="7246731" y="4114466"/>
            <a:ext cx="259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VS Code</a:t>
            </a:r>
            <a:r>
              <a:rPr lang="ko-KR" altLang="en-US" sz="14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확장 프로그램을 통해</a:t>
            </a:r>
            <a:endParaRPr lang="en-US" altLang="ko-KR" sz="14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14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css </a:t>
            </a:r>
            <a:r>
              <a:rPr lang="ko-KR" altLang="en-US" sz="140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파일로 컴파일</a:t>
            </a:r>
            <a:endParaRPr lang="en-US" altLang="ko-KR" sz="140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0B23B51-D8A9-24CB-29B6-6F9F88FE3128}"/>
              </a:ext>
            </a:extLst>
          </p:cNvPr>
          <p:cNvSpPr/>
          <p:nvPr/>
        </p:nvSpPr>
        <p:spPr>
          <a:xfrm>
            <a:off x="7589792" y="3421127"/>
            <a:ext cx="276019" cy="557246"/>
          </a:xfrm>
          <a:prstGeom prst="downArrow">
            <a:avLst/>
          </a:prstGeom>
          <a:solidFill>
            <a:srgbClr val="366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6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6.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사이트 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5B56F-8C72-4B35-8D9C-66DBCBF91576}"/>
              </a:ext>
            </a:extLst>
          </p:cNvPr>
          <p:cNvSpPr txBox="1"/>
          <p:nvPr/>
        </p:nvSpPr>
        <p:spPr>
          <a:xfrm>
            <a:off x="610016" y="1138077"/>
            <a:ext cx="43979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HTML, CSS, Javascript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사용해 실제 사이트를 제작</a:t>
            </a:r>
          </a:p>
        </p:txBody>
      </p:sp>
      <p:pic>
        <p:nvPicPr>
          <p:cNvPr id="17" name="그림 16" descr="텍스트, 구급 상자, 클립아트이(가) 표시된 사진&#10;&#10;자동 생성된 설명">
            <a:extLst>
              <a:ext uri="{FF2B5EF4-FFF2-40B4-BE49-F238E27FC236}">
                <a16:creationId xmlns:a16="http://schemas.microsoft.com/office/drawing/2014/main" id="{EF30F61D-29FA-4D5F-B3DB-E155394B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597" y="626090"/>
            <a:ext cx="1747423" cy="10239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DB42E4-53B1-42EE-9282-8A946D63B9D4}"/>
              </a:ext>
            </a:extLst>
          </p:cNvPr>
          <p:cNvSpPr txBox="1"/>
          <p:nvPr/>
        </p:nvSpPr>
        <p:spPr>
          <a:xfrm>
            <a:off x="610016" y="1702334"/>
            <a:ext cx="948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Vanilla JS</a:t>
            </a:r>
            <a:endParaRPr lang="ko-KR" altLang="en-US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00471-0D56-4058-BB83-FD3375FCE2B6}"/>
              </a:ext>
            </a:extLst>
          </p:cNvPr>
          <p:cNvSpPr txBox="1"/>
          <p:nvPr/>
        </p:nvSpPr>
        <p:spPr>
          <a:xfrm>
            <a:off x="610016" y="2169099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(1) 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탭 메뉴 구현</a:t>
            </a:r>
            <a:endParaRPr lang="en-US" altLang="ko-KR" sz="1400"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6B47B-4812-40B2-BA31-9CD3B894EDD8}"/>
              </a:ext>
            </a:extLst>
          </p:cNvPr>
          <p:cNvSpPr txBox="1"/>
          <p:nvPr/>
        </p:nvSpPr>
        <p:spPr>
          <a:xfrm>
            <a:off x="6096000" y="2169099"/>
            <a:ext cx="1651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(2) 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로딩 페이지 구현</a:t>
            </a:r>
            <a:endParaRPr lang="en-US" altLang="ko-KR" sz="1400">
              <a:solidFill>
                <a:srgbClr val="FF0000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3A6563-D611-EEF5-BD59-82D59B9A5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37320"/>
            <a:ext cx="5520444" cy="1290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0C7C88-7734-AF3D-E28C-6DA55084A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16" y="2537321"/>
            <a:ext cx="522053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0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7.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웹 표준 검사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5B56F-8C72-4B35-8D9C-66DBCBF91576}"/>
              </a:ext>
            </a:extLst>
          </p:cNvPr>
          <p:cNvSpPr txBox="1"/>
          <p:nvPr/>
        </p:nvSpPr>
        <p:spPr>
          <a:xfrm>
            <a:off x="610016" y="1138077"/>
            <a:ext cx="46522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W3C 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마크업 검증 서비스를 통해 웹 표준 준수 여부를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44B29-3511-B23F-C576-63AFDED3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07" y="1782454"/>
            <a:ext cx="10433785" cy="32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제작개요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2E764-C716-46D5-BFF7-DF51E071BBE4}"/>
              </a:ext>
            </a:extLst>
          </p:cNvPr>
          <p:cNvSpPr txBox="1"/>
          <p:nvPr/>
        </p:nvSpPr>
        <p:spPr>
          <a:xfrm>
            <a:off x="4455166" y="195022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용인시 문화관광 웹 사이트 리뉴얼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B67C76-D4A1-4B6C-83FF-4254FC35FA5F}"/>
              </a:ext>
            </a:extLst>
          </p:cNvPr>
          <p:cNvSpPr txBox="1"/>
          <p:nvPr/>
        </p:nvSpPr>
        <p:spPr>
          <a:xfrm>
            <a:off x="610016" y="1138077"/>
            <a:ext cx="28216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 기획 및 사이트 컨셉 설정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5BC235B-E25D-4560-90E4-6E7D01B48CB4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488115" y="3359549"/>
            <a:ext cx="789082" cy="6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16A736-93BE-4490-A731-6BB5C77F6C83}"/>
              </a:ext>
            </a:extLst>
          </p:cNvPr>
          <p:cNvCxnSpPr>
            <a:cxnSpLocks/>
          </p:cNvCxnSpPr>
          <p:nvPr/>
        </p:nvCxnSpPr>
        <p:spPr>
          <a:xfrm flipV="1">
            <a:off x="3488115" y="4245325"/>
            <a:ext cx="789082" cy="6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E36BF9E-77CA-4088-A912-1A37FC1D1E5E}"/>
              </a:ext>
            </a:extLst>
          </p:cNvPr>
          <p:cNvCxnSpPr>
            <a:cxnSpLocks/>
          </p:cNvCxnSpPr>
          <p:nvPr/>
        </p:nvCxnSpPr>
        <p:spPr>
          <a:xfrm>
            <a:off x="6834801" y="4245657"/>
            <a:ext cx="3223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E29A81-DCCD-4E5B-AF06-DB63C63F3354}"/>
              </a:ext>
            </a:extLst>
          </p:cNvPr>
          <p:cNvSpPr/>
          <p:nvPr/>
        </p:nvSpPr>
        <p:spPr>
          <a:xfrm>
            <a:off x="4112581" y="3961037"/>
            <a:ext cx="2804529" cy="58109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FB42FE-AFD2-462C-AB50-A3DDC7F19634}"/>
              </a:ext>
            </a:extLst>
          </p:cNvPr>
          <p:cNvSpPr txBox="1"/>
          <p:nvPr/>
        </p:nvSpPr>
        <p:spPr>
          <a:xfrm>
            <a:off x="4324457" y="4097696"/>
            <a:ext cx="238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문화관광에 관심 있는 남녀노소</a:t>
            </a:r>
            <a:endParaRPr lang="en-US" altLang="ko-KR" sz="1400">
              <a:solidFill>
                <a:srgbClr val="2C2C2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67029ED-8EC1-4524-89E8-FB7B01009812}"/>
              </a:ext>
            </a:extLst>
          </p:cNvPr>
          <p:cNvSpPr/>
          <p:nvPr/>
        </p:nvSpPr>
        <p:spPr>
          <a:xfrm>
            <a:off x="2477197" y="3075259"/>
            <a:ext cx="1010918" cy="58109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CF0F4F-A26C-4EB7-B9F8-8558866581AD}"/>
              </a:ext>
            </a:extLst>
          </p:cNvPr>
          <p:cNvSpPr txBox="1"/>
          <p:nvPr/>
        </p:nvSpPr>
        <p:spPr>
          <a:xfrm>
            <a:off x="2550488" y="3097938"/>
            <a:ext cx="864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리뉴얼</a:t>
            </a:r>
            <a:endParaRPr lang="en-US" altLang="ko-KR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선정 이유</a:t>
            </a:r>
            <a:endParaRPr lang="en-US" altLang="ko-KR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34D4AF8-D83D-4B6D-BEBB-61410792E185}"/>
              </a:ext>
            </a:extLst>
          </p:cNvPr>
          <p:cNvSpPr/>
          <p:nvPr/>
        </p:nvSpPr>
        <p:spPr>
          <a:xfrm>
            <a:off x="2477197" y="3961037"/>
            <a:ext cx="1010918" cy="58109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6FDE55-E2AD-46A0-82BA-EF0B420019FC}"/>
              </a:ext>
            </a:extLst>
          </p:cNvPr>
          <p:cNvSpPr txBox="1"/>
          <p:nvPr/>
        </p:nvSpPr>
        <p:spPr>
          <a:xfrm>
            <a:off x="2550486" y="3989975"/>
            <a:ext cx="864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사이트</a:t>
            </a:r>
            <a:endParaRPr lang="en-US" altLang="ko-KR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 이용층</a:t>
            </a:r>
            <a:endParaRPr lang="en-US" altLang="ko-KR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EAAB63B-D5D7-4061-AC9F-2C89E74A7130}"/>
              </a:ext>
            </a:extLst>
          </p:cNvPr>
          <p:cNvSpPr/>
          <p:nvPr/>
        </p:nvSpPr>
        <p:spPr>
          <a:xfrm>
            <a:off x="2477197" y="4855746"/>
            <a:ext cx="1010918" cy="58109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D7A106-5C06-4BC1-B3E5-6DFF959AED50}"/>
              </a:ext>
            </a:extLst>
          </p:cNvPr>
          <p:cNvSpPr txBox="1"/>
          <p:nvPr/>
        </p:nvSpPr>
        <p:spPr>
          <a:xfrm>
            <a:off x="2654682" y="4878424"/>
            <a:ext cx="65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사이트</a:t>
            </a:r>
            <a:endParaRPr lang="en-US" altLang="ko-KR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목적</a:t>
            </a:r>
            <a:endParaRPr lang="en-US" altLang="ko-KR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A54F97-F064-4BBF-8B16-1218D207069A}"/>
              </a:ext>
            </a:extLst>
          </p:cNvPr>
          <p:cNvCxnSpPr>
            <a:cxnSpLocks/>
          </p:cNvCxnSpPr>
          <p:nvPr/>
        </p:nvCxnSpPr>
        <p:spPr>
          <a:xfrm flipV="1">
            <a:off x="3488115" y="5140034"/>
            <a:ext cx="789082" cy="6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49E5D62-A052-4810-9940-33FEE12752D8}"/>
              </a:ext>
            </a:extLst>
          </p:cNvPr>
          <p:cNvGrpSpPr/>
          <p:nvPr/>
        </p:nvGrpSpPr>
        <p:grpSpPr>
          <a:xfrm>
            <a:off x="7157197" y="3961037"/>
            <a:ext cx="2557604" cy="581097"/>
            <a:chOff x="6816000" y="3069000"/>
            <a:chExt cx="2557604" cy="581097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B3FF183-9B47-4E52-8440-25B3FC9E6EC6}"/>
                </a:ext>
              </a:extLst>
            </p:cNvPr>
            <p:cNvSpPr/>
            <p:nvPr/>
          </p:nvSpPr>
          <p:spPr>
            <a:xfrm>
              <a:off x="6816000" y="3069000"/>
              <a:ext cx="2557604" cy="5810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3A07B8-E061-490D-B034-DF7884CA01DB}"/>
                </a:ext>
              </a:extLst>
            </p:cNvPr>
            <p:cNvSpPr txBox="1"/>
            <p:nvPr/>
          </p:nvSpPr>
          <p:spPr>
            <a:xfrm>
              <a:off x="7244259" y="3205659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rgbClr val="2C2C2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미디어를 최대한 활용</a:t>
              </a:r>
              <a:endPara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83FBE21-C2EF-4EEC-82EF-15B43BD46530}"/>
              </a:ext>
            </a:extLst>
          </p:cNvPr>
          <p:cNvGrpSpPr/>
          <p:nvPr/>
        </p:nvGrpSpPr>
        <p:grpSpPr>
          <a:xfrm>
            <a:off x="7157197" y="4855746"/>
            <a:ext cx="2557604" cy="581097"/>
            <a:chOff x="6816000" y="3069000"/>
            <a:chExt cx="2557604" cy="581097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F937401-897C-4B3D-9792-4647930CB4DD}"/>
                </a:ext>
              </a:extLst>
            </p:cNvPr>
            <p:cNvSpPr/>
            <p:nvPr/>
          </p:nvSpPr>
          <p:spPr>
            <a:xfrm>
              <a:off x="6816000" y="3069000"/>
              <a:ext cx="2557604" cy="5810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7481A7-8043-4DA1-8952-63BB61035463}"/>
                </a:ext>
              </a:extLst>
            </p:cNvPr>
            <p:cNvSpPr txBox="1"/>
            <p:nvPr/>
          </p:nvSpPr>
          <p:spPr>
            <a:xfrm>
              <a:off x="7140070" y="3205659"/>
              <a:ext cx="19094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rgbClr val="2C2C2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각 섹션을 다채롭게 분할</a:t>
              </a:r>
              <a:endPara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B209A54-0E68-41AF-9715-65F6B827AF34}"/>
              </a:ext>
            </a:extLst>
          </p:cNvPr>
          <p:cNvCxnSpPr>
            <a:cxnSpLocks/>
          </p:cNvCxnSpPr>
          <p:nvPr/>
        </p:nvCxnSpPr>
        <p:spPr>
          <a:xfrm>
            <a:off x="6834801" y="5131325"/>
            <a:ext cx="3223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D8B1A53-B605-4B06-A085-9D02F61A2C15}"/>
              </a:ext>
            </a:extLst>
          </p:cNvPr>
          <p:cNvSpPr/>
          <p:nvPr/>
        </p:nvSpPr>
        <p:spPr>
          <a:xfrm>
            <a:off x="4112581" y="4855746"/>
            <a:ext cx="2804529" cy="581097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127C11-DD97-4744-B370-D3FC13DDBC29}"/>
              </a:ext>
            </a:extLst>
          </p:cNvPr>
          <p:cNvSpPr txBox="1"/>
          <p:nvPr/>
        </p:nvSpPr>
        <p:spPr>
          <a:xfrm>
            <a:off x="4324465" y="4992405"/>
            <a:ext cx="238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용인시의 매력을 다양하게 소개</a:t>
            </a:r>
            <a:endParaRPr lang="en-US" altLang="ko-KR" sz="1400">
              <a:solidFill>
                <a:srgbClr val="2C2C2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B7080A-BC5F-4B45-9497-1FB60A51275C}"/>
              </a:ext>
            </a:extLst>
          </p:cNvPr>
          <p:cNvGrpSpPr/>
          <p:nvPr/>
        </p:nvGrpSpPr>
        <p:grpSpPr>
          <a:xfrm>
            <a:off x="4112581" y="3075062"/>
            <a:ext cx="2804529" cy="581097"/>
            <a:chOff x="4112581" y="3075062"/>
            <a:chExt cx="2804529" cy="581097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D388EE4-B162-4A37-B76A-7A53C31939C4}"/>
                </a:ext>
              </a:extLst>
            </p:cNvPr>
            <p:cNvSpPr/>
            <p:nvPr/>
          </p:nvSpPr>
          <p:spPr>
            <a:xfrm>
              <a:off x="4112581" y="3075062"/>
              <a:ext cx="2804529" cy="58109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7E596B-A53C-4FD4-B1EE-72F18DB5E9E2}"/>
                </a:ext>
              </a:extLst>
            </p:cNvPr>
            <p:cNvSpPr txBox="1"/>
            <p:nvPr/>
          </p:nvSpPr>
          <p:spPr>
            <a:xfrm>
              <a:off x="4638653" y="3105479"/>
              <a:ext cx="1701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solidFill>
                    <a:srgbClr val="2C2C2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오래 거주한 곳이라서</a:t>
              </a:r>
              <a:endPara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/>
              <a:r>
                <a:rPr lang="ko-KR" altLang="en-US" sz="1400">
                  <a:solidFill>
                    <a:srgbClr val="2C2C2C"/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애착이 있음</a:t>
              </a:r>
              <a:endPara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5A2FC95-49FC-8CCF-AE4B-D4583BEC95C9}"/>
              </a:ext>
            </a:extLst>
          </p:cNvPr>
          <p:cNvSpPr txBox="1"/>
          <p:nvPr/>
        </p:nvSpPr>
        <p:spPr>
          <a:xfrm>
            <a:off x="2477197" y="5726262"/>
            <a:ext cx="598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*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모바일 접속이 많으리라 예상되므로 </a:t>
            </a:r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PC 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버전과 모바일 버전을 따로 제작</a:t>
            </a:r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(</a:t>
            </a:r>
            <a:r>
              <a:rPr lang="ko-KR" altLang="en-US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적응형</a:t>
            </a:r>
            <a:r>
              <a:rPr lang="en-US" altLang="ko-KR" sz="14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794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와이어프레임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5B56F-8C72-4B35-8D9C-66DBCBF91576}"/>
              </a:ext>
            </a:extLst>
          </p:cNvPr>
          <p:cNvSpPr txBox="1"/>
          <p:nvPr/>
        </p:nvSpPr>
        <p:spPr>
          <a:xfrm>
            <a:off x="610016" y="1138077"/>
            <a:ext cx="27334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Figma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통해 와이어프레임 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747A67-DE5E-48A5-AD0E-19F87CD1AA50}"/>
              </a:ext>
            </a:extLst>
          </p:cNvPr>
          <p:cNvSpPr txBox="1"/>
          <p:nvPr/>
        </p:nvSpPr>
        <p:spPr>
          <a:xfrm>
            <a:off x="941939" y="2057956"/>
            <a:ext cx="786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PC Ver.</a:t>
            </a:r>
            <a:endParaRPr lang="ko-KR" altLang="en-US" sz="1400">
              <a:solidFill>
                <a:srgbClr val="2C2C2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206EACD-D26B-4731-8218-416A6C69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96" y="626090"/>
            <a:ext cx="1950427" cy="1023974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7594EED-CFF1-AC11-2CAD-0F0BE99A8555}"/>
              </a:ext>
            </a:extLst>
          </p:cNvPr>
          <p:cNvGrpSpPr/>
          <p:nvPr/>
        </p:nvGrpSpPr>
        <p:grpSpPr>
          <a:xfrm>
            <a:off x="1925730" y="2057956"/>
            <a:ext cx="8340540" cy="4060406"/>
            <a:chOff x="1940066" y="1957130"/>
            <a:chExt cx="8737029" cy="425342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0E36EE-219B-1C52-73AF-6EF322DF2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308" y="1957130"/>
              <a:ext cx="2774787" cy="19731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23DBE3-DD1C-D0FD-9DA2-D74DCE0BF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308" y="4237377"/>
              <a:ext cx="2774786" cy="19731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32B8D80-4481-D172-D82D-CFF06A8F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066" y="1957131"/>
              <a:ext cx="2774785" cy="19731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23310B4-9C1B-88AC-BB6A-E359CDAC2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187" y="1957130"/>
              <a:ext cx="2774785" cy="19731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5DA4C0A7-C544-4F67-E862-DED7746E2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066" y="4237377"/>
              <a:ext cx="2774785" cy="19731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67304F7-A406-2694-0BA2-4F060A1E6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187" y="4237377"/>
              <a:ext cx="2774784" cy="19731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1676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551740D-7C3E-43DA-980A-1280FC1D4EC7}"/>
              </a:ext>
            </a:extLst>
          </p:cNvPr>
          <p:cNvGrpSpPr/>
          <p:nvPr/>
        </p:nvGrpSpPr>
        <p:grpSpPr>
          <a:xfrm>
            <a:off x="3902568" y="2297163"/>
            <a:ext cx="3527376" cy="1664947"/>
            <a:chOff x="5016000" y="2173833"/>
            <a:chExt cx="3527376" cy="16649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4E04A2-5A8A-46F6-BAA5-9DFCABF618D5}"/>
                </a:ext>
              </a:extLst>
            </p:cNvPr>
            <p:cNvSpPr txBox="1"/>
            <p:nvPr/>
          </p:nvSpPr>
          <p:spPr>
            <a:xfrm>
              <a:off x="5016000" y="2173833"/>
              <a:ext cx="31551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100">
                  <a:solidFill>
                    <a:srgbClr val="2C2C2C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Noto Sans KR Bold 700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71E496-6D96-440F-8B76-575C54B0CC29}"/>
                </a:ext>
              </a:extLst>
            </p:cNvPr>
            <p:cNvSpPr txBox="1"/>
            <p:nvPr/>
          </p:nvSpPr>
          <p:spPr>
            <a:xfrm>
              <a:off x="5016000" y="2589331"/>
              <a:ext cx="352737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100">
                  <a:solidFill>
                    <a:srgbClr val="2C2C2C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Noto Sans KR Medium 500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8CAB67-8794-4D74-84C7-28CAEEE157EC}"/>
                </a:ext>
              </a:extLst>
            </p:cNvPr>
            <p:cNvSpPr txBox="1"/>
            <p:nvPr/>
          </p:nvSpPr>
          <p:spPr>
            <a:xfrm>
              <a:off x="5016000" y="3004829"/>
              <a:ext cx="347659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100">
                  <a:solidFill>
                    <a:srgbClr val="2C2C2C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Noto Sans KR Regular 400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3E0B83-3307-4E3D-9FA8-630ADB05FC04}"/>
                </a:ext>
              </a:extLst>
            </p:cNvPr>
            <p:cNvSpPr txBox="1"/>
            <p:nvPr/>
          </p:nvSpPr>
          <p:spPr>
            <a:xfrm>
              <a:off x="5016000" y="3423282"/>
              <a:ext cx="297914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100">
                  <a:solidFill>
                    <a:srgbClr val="2C2C2C"/>
                  </a:solidFill>
                  <a:latin typeface="Noto Sans CJK KR Light" panose="020B0300000000000000" pitchFamily="34" charset="-127"/>
                  <a:ea typeface="Noto Sans CJK KR Light" panose="020B0300000000000000" pitchFamily="34" charset="-127"/>
                </a:rPr>
                <a:t>Noto Sans KR Light 300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BE8D14-3FBE-490B-809D-F84BA3D99480}"/>
              </a:ext>
            </a:extLst>
          </p:cNvPr>
          <p:cNvSpPr txBox="1"/>
          <p:nvPr/>
        </p:nvSpPr>
        <p:spPr>
          <a:xfrm>
            <a:off x="3902568" y="180225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한글폰트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5FCD1C-6BC6-F386-E102-3D1127BC4B9F}"/>
              </a:ext>
            </a:extLst>
          </p:cNvPr>
          <p:cNvGrpSpPr/>
          <p:nvPr/>
        </p:nvGrpSpPr>
        <p:grpSpPr>
          <a:xfrm>
            <a:off x="8232486" y="2297163"/>
            <a:ext cx="2615588" cy="830996"/>
            <a:chOff x="5016000" y="2173833"/>
            <a:chExt cx="2615588" cy="830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671AC2-7504-6708-C8AD-408D30714BD9}"/>
                </a:ext>
              </a:extLst>
            </p:cNvPr>
            <p:cNvSpPr txBox="1"/>
            <p:nvPr/>
          </p:nvSpPr>
          <p:spPr>
            <a:xfrm>
              <a:off x="5016000" y="2173833"/>
              <a:ext cx="222439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00">
                  <a:solidFill>
                    <a:srgbClr val="2C2C2C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경기천년제목 </a:t>
              </a:r>
              <a:r>
                <a:rPr lang="en-US" altLang="ko-KR" sz="2100">
                  <a:solidFill>
                    <a:srgbClr val="2C2C2C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Bold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E7B3D-ADAB-6067-B614-ED14A5A0B105}"/>
                </a:ext>
              </a:extLst>
            </p:cNvPr>
            <p:cNvSpPr txBox="1"/>
            <p:nvPr/>
          </p:nvSpPr>
          <p:spPr>
            <a:xfrm>
              <a:off x="5016000" y="2589331"/>
              <a:ext cx="261558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100">
                  <a:solidFill>
                    <a:srgbClr val="2C2C2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경기천년제목 </a:t>
              </a:r>
              <a:r>
                <a:rPr lang="en-US" altLang="ko-KR" sz="2100">
                  <a:solidFill>
                    <a:srgbClr val="2C2C2C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Medium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049DB21-538A-072C-4020-5FED71446AB8}"/>
              </a:ext>
            </a:extLst>
          </p:cNvPr>
          <p:cNvSpPr txBox="1"/>
          <p:nvPr/>
        </p:nvSpPr>
        <p:spPr>
          <a:xfrm>
            <a:off x="8232486" y="3338863"/>
            <a:ext cx="22717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>
                <a:solidFill>
                  <a:srgbClr val="2C2C2C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경기천년바탕 </a:t>
            </a:r>
            <a:r>
              <a:rPr lang="en-US" altLang="ko-KR" sz="2100">
                <a:solidFill>
                  <a:srgbClr val="2C2C2C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Bold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스타일가이드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B67C76-D4A1-4B6C-83FF-4254FC35FA5F}"/>
              </a:ext>
            </a:extLst>
          </p:cNvPr>
          <p:cNvSpPr txBox="1"/>
          <p:nvPr/>
        </p:nvSpPr>
        <p:spPr>
          <a:xfrm>
            <a:off x="610016" y="1138077"/>
            <a:ext cx="46426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기획 및 상세 디자인에 들어가기 전</a:t>
            </a:r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스타일 가이드 설계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63241A-E19F-4E85-A771-5034DE97505C}"/>
              </a:ext>
            </a:extLst>
          </p:cNvPr>
          <p:cNvSpPr txBox="1"/>
          <p:nvPr/>
        </p:nvSpPr>
        <p:spPr>
          <a:xfrm>
            <a:off x="3902568" y="4787465"/>
            <a:ext cx="184762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2C2C2C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H1 : 32pt</a:t>
            </a:r>
          </a:p>
          <a:p>
            <a:r>
              <a:rPr lang="en-US" altLang="ko-KR" sz="2400">
                <a:solidFill>
                  <a:srgbClr val="2C2C2C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H2 : 24pt</a:t>
            </a:r>
          </a:p>
          <a:p>
            <a:r>
              <a:rPr lang="en-US" altLang="ko-KR" sz="2100">
                <a:solidFill>
                  <a:srgbClr val="2C2C2C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H3 : 21pt</a:t>
            </a:r>
          </a:p>
          <a:p>
            <a:r>
              <a:rPr lang="en-US" altLang="ko-KR">
                <a:solidFill>
                  <a:srgbClr val="2C2C2C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H4 : 18pt</a:t>
            </a:r>
            <a:endParaRPr lang="en-US" altLang="ko-KR" sz="1600">
              <a:solidFill>
                <a:srgbClr val="2C2C2C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5C737D-A970-488A-B11C-5F551B0B97BD}"/>
              </a:ext>
            </a:extLst>
          </p:cNvPr>
          <p:cNvSpPr txBox="1"/>
          <p:nvPr/>
        </p:nvSpPr>
        <p:spPr>
          <a:xfrm>
            <a:off x="3902568" y="4295197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폰트 크기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D10D17-B63D-47CF-AA73-8F0C16CCEDFB}"/>
              </a:ext>
            </a:extLst>
          </p:cNvPr>
          <p:cNvGrpSpPr/>
          <p:nvPr/>
        </p:nvGrpSpPr>
        <p:grpSpPr>
          <a:xfrm>
            <a:off x="1056000" y="2831734"/>
            <a:ext cx="1800000" cy="1800000"/>
            <a:chOff x="1056000" y="2828184"/>
            <a:chExt cx="1800000" cy="180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A23DD46-0390-4A3C-A98E-8B2FB48EB59F}"/>
                </a:ext>
              </a:extLst>
            </p:cNvPr>
            <p:cNvSpPr/>
            <p:nvPr/>
          </p:nvSpPr>
          <p:spPr>
            <a:xfrm>
              <a:off x="1056000" y="2828184"/>
              <a:ext cx="1800000" cy="180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541C3C-72FC-4F95-9290-DCD29281EDEA}"/>
                </a:ext>
              </a:extLst>
            </p:cNvPr>
            <p:cNvSpPr txBox="1"/>
            <p:nvPr/>
          </p:nvSpPr>
          <p:spPr>
            <a:xfrm>
              <a:off x="1426047" y="3405019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2C2C2C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3-1</a:t>
              </a:r>
            </a:p>
            <a:p>
              <a:pPr algn="ctr"/>
              <a:r>
                <a:rPr lang="ko-KR" altLang="en-US">
                  <a:solidFill>
                    <a:srgbClr val="2C2C2C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폰트 설정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4E132D6-0EF3-BFEF-6752-D489D3C8C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47" y="4787425"/>
            <a:ext cx="1751724" cy="6925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AE6E7E-AEB7-15C3-B08D-601A69F60DF8}"/>
              </a:ext>
            </a:extLst>
          </p:cNvPr>
          <p:cNvSpPr txBox="1"/>
          <p:nvPr/>
        </p:nvSpPr>
        <p:spPr>
          <a:xfrm>
            <a:off x="8232486" y="4295197"/>
            <a:ext cx="962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로고 제작</a:t>
            </a:r>
          </a:p>
        </p:txBody>
      </p:sp>
    </p:spTree>
    <p:extLst>
      <p:ext uri="{BB962C8B-B14F-4D97-AF65-F5344CB8AC3E}">
        <p14:creationId xmlns:p14="http://schemas.microsoft.com/office/powerpoint/2010/main" val="181799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스타일가이드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B67C76-D4A1-4B6C-83FF-4254FC35FA5F}"/>
              </a:ext>
            </a:extLst>
          </p:cNvPr>
          <p:cNvSpPr txBox="1"/>
          <p:nvPr/>
        </p:nvSpPr>
        <p:spPr>
          <a:xfrm>
            <a:off x="610016" y="1138077"/>
            <a:ext cx="46426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UI 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기획 및 상세 디자인에 들어가기 전</a:t>
            </a:r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스타일 가이드 설계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D10D17-B63D-47CF-AA73-8F0C16CCEDFB}"/>
              </a:ext>
            </a:extLst>
          </p:cNvPr>
          <p:cNvGrpSpPr/>
          <p:nvPr/>
        </p:nvGrpSpPr>
        <p:grpSpPr>
          <a:xfrm>
            <a:off x="1056000" y="2831734"/>
            <a:ext cx="1800000" cy="1800000"/>
            <a:chOff x="1056000" y="2828184"/>
            <a:chExt cx="1800000" cy="18000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A23DD46-0390-4A3C-A98E-8B2FB48EB59F}"/>
                </a:ext>
              </a:extLst>
            </p:cNvPr>
            <p:cNvSpPr/>
            <p:nvPr/>
          </p:nvSpPr>
          <p:spPr>
            <a:xfrm>
              <a:off x="1056000" y="2828184"/>
              <a:ext cx="1800000" cy="180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541C3C-72FC-4F95-9290-DCD29281EDEA}"/>
                </a:ext>
              </a:extLst>
            </p:cNvPr>
            <p:cNvSpPr txBox="1"/>
            <p:nvPr/>
          </p:nvSpPr>
          <p:spPr>
            <a:xfrm>
              <a:off x="1426048" y="3405019"/>
              <a:ext cx="10599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solidFill>
                    <a:srgbClr val="2C2C2C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3-2</a:t>
              </a:r>
            </a:p>
            <a:p>
              <a:pPr algn="ctr"/>
              <a:r>
                <a:rPr lang="ko-KR" altLang="en-US">
                  <a:solidFill>
                    <a:srgbClr val="2C2C2C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색상 설정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393A5B9-DAAF-4D31-9AC0-12ECBFB0CF57}"/>
              </a:ext>
            </a:extLst>
          </p:cNvPr>
          <p:cNvGrpSpPr/>
          <p:nvPr/>
        </p:nvGrpSpPr>
        <p:grpSpPr>
          <a:xfrm>
            <a:off x="5316463" y="1989000"/>
            <a:ext cx="1059907" cy="1252954"/>
            <a:chOff x="3863245" y="1937020"/>
            <a:chExt cx="1059907" cy="12529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9BD36C7-03C5-4F55-A93A-9C286D3D9970}"/>
                </a:ext>
              </a:extLst>
            </p:cNvPr>
            <p:cNvSpPr txBox="1"/>
            <p:nvPr/>
          </p:nvSpPr>
          <p:spPr>
            <a:xfrm>
              <a:off x="3863245" y="2851420"/>
              <a:ext cx="1059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#2A2986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FA07102-C5BF-440D-91CC-85BA934CDD36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2A2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439EFE8-17B9-4E45-9C87-887CDC75BB5E}"/>
              </a:ext>
            </a:extLst>
          </p:cNvPr>
          <p:cNvGrpSpPr/>
          <p:nvPr/>
        </p:nvGrpSpPr>
        <p:grpSpPr>
          <a:xfrm>
            <a:off x="6550904" y="5021857"/>
            <a:ext cx="998992" cy="1252954"/>
            <a:chOff x="3893704" y="1937020"/>
            <a:chExt cx="998992" cy="12529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01D06C-0438-4AF2-832E-C7CCC7213AE9}"/>
                </a:ext>
              </a:extLst>
            </p:cNvPr>
            <p:cNvSpPr txBox="1"/>
            <p:nvPr/>
          </p:nvSpPr>
          <p:spPr>
            <a:xfrm>
              <a:off x="3893704" y="2851420"/>
              <a:ext cx="998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#353535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0F1853-DB65-4579-B5C0-7151F9DA1FD0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3535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9BC3309-B5E1-4210-9EA6-ED91811D7165}"/>
              </a:ext>
            </a:extLst>
          </p:cNvPr>
          <p:cNvGrpSpPr/>
          <p:nvPr/>
        </p:nvGrpSpPr>
        <p:grpSpPr>
          <a:xfrm>
            <a:off x="8896699" y="5021857"/>
            <a:ext cx="939616" cy="1252954"/>
            <a:chOff x="3923392" y="1937020"/>
            <a:chExt cx="939616" cy="125295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2A80730-4C4A-4A5C-B46D-E0F7FAABBA7B}"/>
                </a:ext>
              </a:extLst>
            </p:cNvPr>
            <p:cNvSpPr txBox="1"/>
            <p:nvPr/>
          </p:nvSpPr>
          <p:spPr>
            <a:xfrm>
              <a:off x="3923392" y="2851420"/>
              <a:ext cx="939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#dfe4ea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DE8704-9CF3-4EF2-9B03-80A4012ED938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DFE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7FD22A1-2B4D-40E7-9A0C-C0E668822417}"/>
              </a:ext>
            </a:extLst>
          </p:cNvPr>
          <p:cNvSpPr txBox="1"/>
          <p:nvPr/>
        </p:nvSpPr>
        <p:spPr>
          <a:xfrm>
            <a:off x="4042932" y="227692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메인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932712-4A1D-4DCA-AEF1-DB104972D970}"/>
              </a:ext>
            </a:extLst>
          </p:cNvPr>
          <p:cNvSpPr txBox="1"/>
          <p:nvPr/>
        </p:nvSpPr>
        <p:spPr>
          <a:xfrm>
            <a:off x="4042932" y="3768903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포인트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1627B2-8AC4-423E-9F34-E93164C229F8}"/>
              </a:ext>
            </a:extLst>
          </p:cNvPr>
          <p:cNvSpPr txBox="1"/>
          <p:nvPr/>
        </p:nvSpPr>
        <p:spPr>
          <a:xfrm>
            <a:off x="4042932" y="530978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회색조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83D3D48-109B-4B02-98E8-06362F44C3E5}"/>
              </a:ext>
            </a:extLst>
          </p:cNvPr>
          <p:cNvGrpSpPr/>
          <p:nvPr/>
        </p:nvGrpSpPr>
        <p:grpSpPr>
          <a:xfrm>
            <a:off x="6489371" y="1989000"/>
            <a:ext cx="1082349" cy="1252954"/>
            <a:chOff x="3852025" y="1937020"/>
            <a:chExt cx="1082349" cy="125295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ED00090-B34F-4678-8CF6-BAECA59B0B97}"/>
                </a:ext>
              </a:extLst>
            </p:cNvPr>
            <p:cNvSpPr txBox="1"/>
            <p:nvPr/>
          </p:nvSpPr>
          <p:spPr>
            <a:xfrm>
              <a:off x="3852025" y="2851420"/>
              <a:ext cx="10823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#2CB2BC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C45F0E5-90FF-49DD-9485-BFAC2C0F5FCB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2CB2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1AC63E5-6764-43A8-BBF9-55A989BD0B06}"/>
              </a:ext>
            </a:extLst>
          </p:cNvPr>
          <p:cNvGrpSpPr/>
          <p:nvPr/>
        </p:nvGrpSpPr>
        <p:grpSpPr>
          <a:xfrm>
            <a:off x="5375999" y="5021857"/>
            <a:ext cx="998992" cy="1252954"/>
            <a:chOff x="3893705" y="1937020"/>
            <a:chExt cx="998992" cy="12529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4ED2EE-DE2B-41CF-AD62-396E02EF99D6}"/>
                </a:ext>
              </a:extLst>
            </p:cNvPr>
            <p:cNvSpPr txBox="1"/>
            <p:nvPr/>
          </p:nvSpPr>
          <p:spPr>
            <a:xfrm>
              <a:off x="3893705" y="2851420"/>
              <a:ext cx="998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#222222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4E1B5AB-5907-49AF-A40F-85FE314BA3AF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2811D77-895B-49D6-B55D-2F978B1FC108}"/>
              </a:ext>
            </a:extLst>
          </p:cNvPr>
          <p:cNvGrpSpPr/>
          <p:nvPr/>
        </p:nvGrpSpPr>
        <p:grpSpPr>
          <a:xfrm>
            <a:off x="7691348" y="5021857"/>
            <a:ext cx="998992" cy="1252954"/>
            <a:chOff x="3893704" y="1937020"/>
            <a:chExt cx="998992" cy="125295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C607D6B-1D5F-4D21-AF17-661E76838C87}"/>
                </a:ext>
              </a:extLst>
            </p:cNvPr>
            <p:cNvSpPr txBox="1"/>
            <p:nvPr/>
          </p:nvSpPr>
          <p:spPr>
            <a:xfrm>
              <a:off x="3893704" y="2851420"/>
              <a:ext cx="998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#555555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61C7DD1-3DBF-489B-823B-F5EBCFAB76AD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555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B83411A-1573-49D9-BE89-A4134E580459}"/>
              </a:ext>
            </a:extLst>
          </p:cNvPr>
          <p:cNvGrpSpPr/>
          <p:nvPr/>
        </p:nvGrpSpPr>
        <p:grpSpPr>
          <a:xfrm>
            <a:off x="7670508" y="1989000"/>
            <a:ext cx="1029449" cy="1252954"/>
            <a:chOff x="3878475" y="1937020"/>
            <a:chExt cx="1029449" cy="125295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18903D4-8FF9-4FCC-A09B-29DF2D50AF9C}"/>
                </a:ext>
              </a:extLst>
            </p:cNvPr>
            <p:cNvSpPr txBox="1"/>
            <p:nvPr/>
          </p:nvSpPr>
          <p:spPr>
            <a:xfrm>
              <a:off x="3878475" y="2851420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#3666C6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021D6DE-1F64-43C5-BDEE-380D66806E14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3666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777E19E-A095-65D1-DF1A-44378071DF38}"/>
              </a:ext>
            </a:extLst>
          </p:cNvPr>
          <p:cNvGrpSpPr/>
          <p:nvPr/>
        </p:nvGrpSpPr>
        <p:grpSpPr>
          <a:xfrm>
            <a:off x="5316463" y="3428423"/>
            <a:ext cx="1059907" cy="1252954"/>
            <a:chOff x="3863245" y="1937020"/>
            <a:chExt cx="1059907" cy="12529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ECBEED-54A3-50CB-0EF3-162DDF914F5B}"/>
                </a:ext>
              </a:extLst>
            </p:cNvPr>
            <p:cNvSpPr txBox="1"/>
            <p:nvPr/>
          </p:nvSpPr>
          <p:spPr>
            <a:xfrm>
              <a:off x="3863245" y="2851420"/>
              <a:ext cx="1059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#1D82D5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B67D00C-D14E-8BBC-1076-9EF0AAFACD3D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1D82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4C55014-502E-55CA-1208-E19D5B5DB0C1}"/>
              </a:ext>
            </a:extLst>
          </p:cNvPr>
          <p:cNvGrpSpPr/>
          <p:nvPr/>
        </p:nvGrpSpPr>
        <p:grpSpPr>
          <a:xfrm>
            <a:off x="6515821" y="3428423"/>
            <a:ext cx="1029449" cy="1252954"/>
            <a:chOff x="3878475" y="1937020"/>
            <a:chExt cx="1029449" cy="125295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2C05B07-A741-A9AE-D698-84E39AE7A760}"/>
                </a:ext>
              </a:extLst>
            </p:cNvPr>
            <p:cNvSpPr txBox="1"/>
            <p:nvPr/>
          </p:nvSpPr>
          <p:spPr>
            <a:xfrm>
              <a:off x="3878475" y="2851420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#40C29E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60CCB28-924D-EBC9-A87A-5BA7FFF756BF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40C2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0D3CAEB-5308-A7D7-BDFD-EBED2AA1D392}"/>
              </a:ext>
            </a:extLst>
          </p:cNvPr>
          <p:cNvGrpSpPr/>
          <p:nvPr/>
        </p:nvGrpSpPr>
        <p:grpSpPr>
          <a:xfrm>
            <a:off x="7670508" y="3428423"/>
            <a:ext cx="1029449" cy="1252954"/>
            <a:chOff x="3878475" y="1937020"/>
            <a:chExt cx="1029449" cy="125295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54BAF35-15B8-BA28-D8B2-95319FB9AFCD}"/>
                </a:ext>
              </a:extLst>
            </p:cNvPr>
            <p:cNvSpPr txBox="1"/>
            <p:nvPr/>
          </p:nvSpPr>
          <p:spPr>
            <a:xfrm>
              <a:off x="3878475" y="2851420"/>
              <a:ext cx="1029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#FFE153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4771487-7C1C-1585-7357-F04C622295B4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FFE1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0C5E5B0-BDCA-2875-1434-EA0A6F532D38}"/>
              </a:ext>
            </a:extLst>
          </p:cNvPr>
          <p:cNvGrpSpPr/>
          <p:nvPr/>
        </p:nvGrpSpPr>
        <p:grpSpPr>
          <a:xfrm>
            <a:off x="8817600" y="3428423"/>
            <a:ext cx="1067921" cy="1252954"/>
            <a:chOff x="3859239" y="1937020"/>
            <a:chExt cx="1067921" cy="12529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C5F6AC8-1547-C719-2805-319CFD1F3DD2}"/>
                </a:ext>
              </a:extLst>
            </p:cNvPr>
            <p:cNvSpPr txBox="1"/>
            <p:nvPr/>
          </p:nvSpPr>
          <p:spPr>
            <a:xfrm>
              <a:off x="3859239" y="2851420"/>
              <a:ext cx="1067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>
                  <a:solidFill>
                    <a:srgbClr val="2C2C2C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#7EDDF9</a:t>
              </a:r>
              <a:endParaRPr lang="ko-KR" altLang="en-US" sz="16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F4DC9443-817F-9559-17E7-F4D4A44ED191}"/>
                </a:ext>
              </a:extLst>
            </p:cNvPr>
            <p:cNvSpPr/>
            <p:nvPr/>
          </p:nvSpPr>
          <p:spPr>
            <a:xfrm>
              <a:off x="3936000" y="1937020"/>
              <a:ext cx="914400" cy="914400"/>
            </a:xfrm>
            <a:prstGeom prst="rect">
              <a:avLst/>
            </a:prstGeom>
            <a:solidFill>
              <a:srgbClr val="7EDD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128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프로토타입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5B56F-8C72-4B35-8D9C-66DBCBF91576}"/>
              </a:ext>
            </a:extLst>
          </p:cNvPr>
          <p:cNvSpPr txBox="1"/>
          <p:nvPr/>
        </p:nvSpPr>
        <p:spPr>
          <a:xfrm>
            <a:off x="610016" y="1138077"/>
            <a:ext cx="32704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와이어프레임과 스타일가이드를 토대로</a:t>
            </a:r>
            <a:endParaRPr lang="en-US" altLang="ko-KR" sz="1500">
              <a:solidFill>
                <a:srgbClr val="2C2C2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프로토타입 제작</a:t>
            </a:r>
            <a:endParaRPr lang="en-US" altLang="ko-KR" sz="1500">
              <a:solidFill>
                <a:srgbClr val="2C2C2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PC 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버전을 먼저 제작한 뒤</a:t>
            </a:r>
            <a:endParaRPr lang="en-US" altLang="ko-KR" sz="1500">
              <a:solidFill>
                <a:srgbClr val="2C2C2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모바일</a:t>
            </a:r>
            <a:r>
              <a:rPr lang="en-US" altLang="ko-KR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5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환경에 적합하도록 레이아웃 변경</a:t>
            </a:r>
            <a:endParaRPr lang="en-US" altLang="ko-KR" sz="1500">
              <a:solidFill>
                <a:srgbClr val="2C2C2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09949FD-C2FB-4F3E-B861-2C299E7D7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96" y="626090"/>
            <a:ext cx="1950427" cy="102397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16A415-0471-CB94-F490-F264BEF78747}"/>
              </a:ext>
            </a:extLst>
          </p:cNvPr>
          <p:cNvGrpSpPr/>
          <p:nvPr/>
        </p:nvGrpSpPr>
        <p:grpSpPr>
          <a:xfrm>
            <a:off x="748727" y="2797336"/>
            <a:ext cx="5183644" cy="2789357"/>
            <a:chOff x="1043153" y="2523070"/>
            <a:chExt cx="5183644" cy="2789357"/>
          </a:xfrm>
        </p:grpSpPr>
        <p:pic>
          <p:nvPicPr>
            <p:cNvPr id="5" name="그림 4" descr="텍스트, 실외, 산, 목재의이(가) 표시된 사진&#10;&#10;자동 생성된 설명">
              <a:extLst>
                <a:ext uri="{FF2B5EF4-FFF2-40B4-BE49-F238E27FC236}">
                  <a16:creationId xmlns:a16="http://schemas.microsoft.com/office/drawing/2014/main" id="{391582BE-40D7-D91D-205E-49B104E6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54" y="2523072"/>
              <a:ext cx="1674816" cy="119098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EE5ED96-0C7D-F7B9-57F7-2BB877F3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568" y="2523070"/>
              <a:ext cx="1674816" cy="119098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9ADFB4-001F-58F0-4AF6-34382F65F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981" y="3767268"/>
              <a:ext cx="1674815" cy="119098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A43010-06DB-B455-54F1-42BB0EB7E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982" y="2523070"/>
              <a:ext cx="1674815" cy="119098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2" name="그림 21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C9ABF4CB-8C41-218E-FBEE-D991F875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691" y="3767268"/>
              <a:ext cx="1674816" cy="119098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71E5C60-7C83-2407-6DC8-BFB2C51FD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54" y="3767268"/>
              <a:ext cx="1674815" cy="119098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7" name="그림 2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E244F7E-CDD6-52C2-B32A-843BCDEC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53" y="5021660"/>
              <a:ext cx="1674815" cy="29076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6A6F123-0E5E-01CA-677C-FB257579E438}"/>
              </a:ext>
            </a:extLst>
          </p:cNvPr>
          <p:cNvGrpSpPr/>
          <p:nvPr/>
        </p:nvGrpSpPr>
        <p:grpSpPr>
          <a:xfrm>
            <a:off x="2822030" y="5830223"/>
            <a:ext cx="1037039" cy="307777"/>
            <a:chOff x="3201839" y="5690711"/>
            <a:chExt cx="1037039" cy="3077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73A134-E417-437E-A68C-F62CED98B6AD}"/>
                </a:ext>
              </a:extLst>
            </p:cNvPr>
            <p:cNvSpPr txBox="1"/>
            <p:nvPr/>
          </p:nvSpPr>
          <p:spPr>
            <a:xfrm>
              <a:off x="3201839" y="5690711"/>
              <a:ext cx="786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>
                  <a:solidFill>
                    <a:srgbClr val="2C2C2C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PC Ver.</a:t>
              </a:r>
              <a:endParaRPr lang="ko-KR" altLang="en-US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77974852-7354-D998-98A1-D90173235B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0078" y="5754599"/>
              <a:ext cx="208800" cy="180000"/>
            </a:xfrm>
            <a:prstGeom prst="triangle">
              <a:avLst/>
            </a:prstGeom>
            <a:solidFill>
              <a:srgbClr val="574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EF774FF-5BEC-0E79-02D6-721BBD6FF5EB}"/>
              </a:ext>
            </a:extLst>
          </p:cNvPr>
          <p:cNvGrpSpPr/>
          <p:nvPr/>
        </p:nvGrpSpPr>
        <p:grpSpPr>
          <a:xfrm>
            <a:off x="8241009" y="5830223"/>
            <a:ext cx="1345137" cy="307777"/>
            <a:chOff x="2893741" y="5690711"/>
            <a:chExt cx="1345137" cy="30777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A82CEC7-5B48-0B70-9FBA-BB21F58CD21F}"/>
                </a:ext>
              </a:extLst>
            </p:cNvPr>
            <p:cNvSpPr txBox="1"/>
            <p:nvPr/>
          </p:nvSpPr>
          <p:spPr>
            <a:xfrm>
              <a:off x="2893741" y="5690711"/>
              <a:ext cx="1094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>
                  <a:solidFill>
                    <a:srgbClr val="2C2C2C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Mobile Ver.</a:t>
              </a:r>
              <a:endParaRPr lang="ko-KR" altLang="en-US" sz="1400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4CB5C391-AFA4-7A78-2C4B-74741EF58E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0078" y="5754599"/>
              <a:ext cx="208800" cy="180000"/>
            </a:xfrm>
            <a:prstGeom prst="triangle">
              <a:avLst/>
            </a:prstGeom>
            <a:solidFill>
              <a:srgbClr val="574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0068C45-0C3B-B2AA-4457-EDCE117D18E3}"/>
              </a:ext>
            </a:extLst>
          </p:cNvPr>
          <p:cNvGrpSpPr/>
          <p:nvPr/>
        </p:nvGrpSpPr>
        <p:grpSpPr>
          <a:xfrm>
            <a:off x="6367814" y="2153740"/>
            <a:ext cx="5448709" cy="3533564"/>
            <a:chOff x="6645184" y="1985938"/>
            <a:chExt cx="5448709" cy="35335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4D91982-5DF5-03D3-E1B9-E562065BE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024" y="1985938"/>
              <a:ext cx="1023894" cy="264683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6DC4871-5351-5D1D-A547-4EE82AE62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7278" y="1985938"/>
              <a:ext cx="1020436" cy="240404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그림 16" descr="텍스트, 실외이(가) 표시된 사진&#10;&#10;자동 생성된 설명">
              <a:extLst>
                <a:ext uri="{FF2B5EF4-FFF2-40B4-BE49-F238E27FC236}">
                  <a16:creationId xmlns:a16="http://schemas.microsoft.com/office/drawing/2014/main" id="{8F049371-1CCD-0DC0-A7B1-92978540E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184" y="1985938"/>
              <a:ext cx="1025559" cy="164872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1" name="그림 20" descr="지도이(가) 표시된 사진&#10;&#10;자동 생성된 설명">
              <a:extLst>
                <a:ext uri="{FF2B5EF4-FFF2-40B4-BE49-F238E27FC236}">
                  <a16:creationId xmlns:a16="http://schemas.microsoft.com/office/drawing/2014/main" id="{D6B9979B-FDC4-8F63-1D73-73B83EC7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3104" y="1985938"/>
              <a:ext cx="1025559" cy="247665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734AA63-25A0-4C74-412C-B51BF36ED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0074" y="1988735"/>
              <a:ext cx="1023819" cy="164593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B7DD1AD0-3846-6F59-D5AA-9D044C21C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844" y="4788249"/>
              <a:ext cx="1023819" cy="71631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83C4BA9-1213-5ADF-B478-DE27F2AF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184" y="3746048"/>
              <a:ext cx="1019470" cy="177345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45559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5. UI/UX </a:t>
            </a:r>
            <a:r>
              <a:rPr lang="ko-KR" altLang="en-US">
                <a:solidFill>
                  <a:srgbClr val="2C2C2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기능정의서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77F1B-21C2-4ADE-A473-5AB783834810}"/>
              </a:ext>
            </a:extLst>
          </p:cNvPr>
          <p:cNvSpPr txBox="1"/>
          <p:nvPr/>
        </p:nvSpPr>
        <p:spPr>
          <a:xfrm>
            <a:off x="8752988" y="784134"/>
            <a:ext cx="3079689" cy="338554"/>
          </a:xfrm>
          <a:prstGeom prst="rect">
            <a:avLst/>
          </a:prstGeom>
          <a:solidFill>
            <a:srgbClr val="F5CD79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Header &amp; Section : main-visual</a:t>
            </a:r>
            <a:endParaRPr lang="ko-KR" altLang="en-US" sz="160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3C024-34D1-465F-BF90-3CE32AA861BD}"/>
              </a:ext>
            </a:extLst>
          </p:cNvPr>
          <p:cNvSpPr txBox="1"/>
          <p:nvPr/>
        </p:nvSpPr>
        <p:spPr>
          <a:xfrm>
            <a:off x="610016" y="1475388"/>
            <a:ext cx="349974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rgbClr val="2C2C2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Header &amp; Nav</a:t>
            </a:r>
          </a:p>
          <a:p>
            <a:r>
              <a:rPr lang="en-US" altLang="ko-KR" sz="12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position: fixed</a:t>
            </a:r>
          </a:p>
          <a:p>
            <a:r>
              <a:rPr lang="ko-KR" altLang="en-US" sz="12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스크롤 후 백그라운드</a:t>
            </a:r>
            <a:r>
              <a:rPr lang="en-US" altLang="ko-KR" sz="12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/</a:t>
            </a:r>
            <a:r>
              <a:rPr lang="ko-KR" altLang="en-US" sz="12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글자 색 변경 </a:t>
            </a:r>
            <a:r>
              <a:rPr lang="en-US" altLang="ko-KR" sz="12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– rgba(0,0,0,0.4)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C9321-36BD-4482-BE98-0F75ABAB828A}"/>
              </a:ext>
            </a:extLst>
          </p:cNvPr>
          <p:cNvSpPr txBox="1"/>
          <p:nvPr/>
        </p:nvSpPr>
        <p:spPr>
          <a:xfrm>
            <a:off x="8751332" y="4679579"/>
            <a:ext cx="3079689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.container: </a:t>
            </a:r>
            <a:r>
              <a:rPr lang="ko-KR" altLang="en-US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전체 </a:t>
            </a:r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100% </a:t>
            </a:r>
            <a:r>
              <a:rPr lang="ko-KR" altLang="en-US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높이 </a:t>
            </a:r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100vh</a:t>
            </a:r>
          </a:p>
          <a:p>
            <a:pPr algn="ctr"/>
            <a:endParaRPr lang="en-US" altLang="ko-KR" sz="140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.header-inner / .footer-inner</a:t>
            </a:r>
          </a:p>
          <a:p>
            <a:pPr algn="ctr"/>
            <a:r>
              <a:rPr lang="ko-KR" altLang="en-US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패딩</a:t>
            </a:r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30px</a:t>
            </a:r>
          </a:p>
          <a:p>
            <a:pPr algn="ctr"/>
            <a:endParaRPr lang="en-US" altLang="ko-KR" sz="140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.inner</a:t>
            </a:r>
          </a:p>
          <a:p>
            <a:pPr algn="ctr"/>
            <a:r>
              <a:rPr lang="ko-KR" altLang="en-US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콘텐츠 영역 </a:t>
            </a:r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1300px, </a:t>
            </a:r>
            <a:r>
              <a:rPr lang="ko-KR" altLang="en-US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패딩 </a:t>
            </a:r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30px</a:t>
            </a:r>
          </a:p>
          <a:p>
            <a:pPr algn="ctr"/>
            <a:endParaRPr lang="en-US" altLang="ko-KR" sz="1400">
              <a:solidFill>
                <a:srgbClr val="222222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섹션 사이 여백</a:t>
            </a:r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</a:t>
            </a:r>
            <a:r>
              <a:rPr lang="ko-KR" altLang="en-US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마진 </a:t>
            </a:r>
            <a:r>
              <a:rPr lang="en-US" altLang="ko-KR" sz="1400">
                <a:solidFill>
                  <a:srgbClr val="222222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100px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1E7D3-4122-4DC2-BC1C-EB93227C46F8}"/>
              </a:ext>
            </a:extLst>
          </p:cNvPr>
          <p:cNvSpPr txBox="1"/>
          <p:nvPr/>
        </p:nvSpPr>
        <p:spPr>
          <a:xfrm>
            <a:off x="610016" y="6300744"/>
            <a:ext cx="3414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rgbClr val="2C2C2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백그라운드에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::before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로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overay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추가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  <a:cs typeface="+mn-cs"/>
              </a:rPr>
              <a:t>(#000, 20%)</a:t>
            </a:r>
          </a:p>
        </p:txBody>
      </p:sp>
      <p:pic>
        <p:nvPicPr>
          <p:cNvPr id="4" name="그림 3" descr="텍스트, 실외, 산, 목재의이(가) 표시된 사진&#10;&#10;자동 생성된 설명">
            <a:extLst>
              <a:ext uri="{FF2B5EF4-FFF2-40B4-BE49-F238E27FC236}">
                <a16:creationId xmlns:a16="http://schemas.microsoft.com/office/drawing/2014/main" id="{0C04E7CB-AD17-5CD6-F4B6-454AE857B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6" y="2191706"/>
            <a:ext cx="5713782" cy="40631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CCFF64-78F3-2991-C63B-7CF52EF27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40" y="1418969"/>
            <a:ext cx="6096000" cy="2540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90BF8-5907-19BB-EFA1-7B4AE1D5C8DF}"/>
              </a:ext>
            </a:extLst>
          </p:cNvPr>
          <p:cNvSpPr/>
          <p:nvPr/>
        </p:nvSpPr>
        <p:spPr>
          <a:xfrm>
            <a:off x="610016" y="2191706"/>
            <a:ext cx="5713782" cy="2723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2757FD9-D76E-B800-7B1A-36E92B36E73B}"/>
              </a:ext>
            </a:extLst>
          </p:cNvPr>
          <p:cNvCxnSpPr>
            <a:stCxn id="22" idx="3"/>
          </p:cNvCxnSpPr>
          <p:nvPr/>
        </p:nvCxnSpPr>
        <p:spPr>
          <a:xfrm flipV="1">
            <a:off x="6323798" y="1644410"/>
            <a:ext cx="510139" cy="68347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ABAB46-F5FA-BCE3-AF09-256D2544E468}"/>
              </a:ext>
            </a:extLst>
          </p:cNvPr>
          <p:cNvSpPr/>
          <p:nvPr/>
        </p:nvSpPr>
        <p:spPr>
          <a:xfrm>
            <a:off x="611364" y="2206753"/>
            <a:ext cx="582436" cy="29844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DF6B95-B15C-A601-1822-D6E14460936B}"/>
              </a:ext>
            </a:extLst>
          </p:cNvPr>
          <p:cNvSpPr txBox="1"/>
          <p:nvPr/>
        </p:nvSpPr>
        <p:spPr>
          <a:xfrm>
            <a:off x="5848942" y="3918072"/>
            <a:ext cx="40107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h1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95E9BE-02B4-641B-ACD0-E5579D78EDB8}"/>
              </a:ext>
            </a:extLst>
          </p:cNvPr>
          <p:cNvSpPr/>
          <p:nvPr/>
        </p:nvSpPr>
        <p:spPr>
          <a:xfrm>
            <a:off x="4302759" y="4846320"/>
            <a:ext cx="1491649" cy="8489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30B554-D994-EDC5-DB12-F0CB84D96390}"/>
              </a:ext>
            </a:extLst>
          </p:cNvPr>
          <p:cNvSpPr txBox="1"/>
          <p:nvPr/>
        </p:nvSpPr>
        <p:spPr>
          <a:xfrm>
            <a:off x="6548637" y="5039948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Slick Slider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사용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CSS </a:t>
            </a:r>
            <a:r>
              <a:rPr lang="ko-KR" altLang="en-US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커스텀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F0F9914-9F76-C173-A830-A36C835BB4E5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332395" y="4438686"/>
            <a:ext cx="106988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2F7BFB-5844-B837-0641-A1CA3D3C5711}"/>
              </a:ext>
            </a:extLst>
          </p:cNvPr>
          <p:cNvSpPr/>
          <p:nvPr/>
        </p:nvSpPr>
        <p:spPr>
          <a:xfrm>
            <a:off x="5113185" y="4346322"/>
            <a:ext cx="219210" cy="1968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C1989F-2702-89E7-04B5-A57CEEF05D44}"/>
              </a:ext>
            </a:extLst>
          </p:cNvPr>
          <p:cNvSpPr txBox="1"/>
          <p:nvPr/>
        </p:nvSpPr>
        <p:spPr>
          <a:xfrm>
            <a:off x="6402282" y="4300187"/>
            <a:ext cx="1546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Font awesome Icon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2B2736-A1D4-1E4B-8380-B3F31BA7AA35}"/>
              </a:ext>
            </a:extLst>
          </p:cNvPr>
          <p:cNvSpPr txBox="1"/>
          <p:nvPr/>
        </p:nvSpPr>
        <p:spPr>
          <a:xfrm>
            <a:off x="531532" y="2532333"/>
            <a:ext cx="90056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float:left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9B54B7-18E5-E478-2476-766C9CFE824B}"/>
              </a:ext>
            </a:extLst>
          </p:cNvPr>
          <p:cNvSpPr/>
          <p:nvPr/>
        </p:nvSpPr>
        <p:spPr>
          <a:xfrm>
            <a:off x="3626646" y="2206753"/>
            <a:ext cx="2623367" cy="30492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932B47-5F55-53EA-0A66-FB055BA0E706}"/>
              </a:ext>
            </a:extLst>
          </p:cNvPr>
          <p:cNvSpPr txBox="1"/>
          <p:nvPr/>
        </p:nvSpPr>
        <p:spPr>
          <a:xfrm>
            <a:off x="3546815" y="2532333"/>
            <a:ext cx="1012778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float:right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FA1158-2486-7DE6-AB81-6DBBAFBC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755" y="1181579"/>
            <a:ext cx="2584627" cy="34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9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9B8CD1-E1BB-A7AD-D50F-71F2993C8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6" y="2191706"/>
            <a:ext cx="5713782" cy="40631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5. UI/UX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기능정의서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77F1B-21C2-4ADE-A473-5AB783834810}"/>
              </a:ext>
            </a:extLst>
          </p:cNvPr>
          <p:cNvSpPr txBox="1"/>
          <p:nvPr/>
        </p:nvSpPr>
        <p:spPr>
          <a:xfrm>
            <a:off x="10104319" y="768448"/>
            <a:ext cx="1728358" cy="338554"/>
          </a:xfrm>
          <a:prstGeom prst="rect">
            <a:avLst/>
          </a:prstGeom>
          <a:solidFill>
            <a:srgbClr val="F5CD79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Section : yi-map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9C0AB6-5DC2-2FD6-8BC8-6E5FBA40B934}"/>
              </a:ext>
            </a:extLst>
          </p:cNvPr>
          <p:cNvSpPr/>
          <p:nvPr/>
        </p:nvSpPr>
        <p:spPr>
          <a:xfrm>
            <a:off x="5659655" y="5601903"/>
            <a:ext cx="436345" cy="413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4AA11C-6540-D8BD-979D-503FC8874DC2}"/>
              </a:ext>
            </a:extLst>
          </p:cNvPr>
          <p:cNvSpPr txBox="1"/>
          <p:nvPr/>
        </p:nvSpPr>
        <p:spPr>
          <a:xfrm>
            <a:off x="6494095" y="5393347"/>
            <a:ext cx="1159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퀵 메뉴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position: fixed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right: </a:t>
            </a: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80px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bottom: 80px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B81BED2-642C-4CFC-2E3B-96B1250414BD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6096000" y="5808846"/>
            <a:ext cx="3980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CBA1A1-9EFA-3C4C-B306-0507EA3FD06B}"/>
              </a:ext>
            </a:extLst>
          </p:cNvPr>
          <p:cNvSpPr/>
          <p:nvPr/>
        </p:nvSpPr>
        <p:spPr>
          <a:xfrm>
            <a:off x="3922995" y="2331583"/>
            <a:ext cx="302495" cy="288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7B7C-57D5-E1ED-C59A-5422F6470090}"/>
              </a:ext>
            </a:extLst>
          </p:cNvPr>
          <p:cNvSpPr txBox="1"/>
          <p:nvPr/>
        </p:nvSpPr>
        <p:spPr>
          <a:xfrm>
            <a:off x="3811090" y="2054584"/>
            <a:ext cx="1546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Font awesome Icon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63FDD8-2F0F-75D1-3914-123ACC6EA232}"/>
              </a:ext>
            </a:extLst>
          </p:cNvPr>
          <p:cNvSpPr/>
          <p:nvPr/>
        </p:nvSpPr>
        <p:spPr>
          <a:xfrm>
            <a:off x="3922995" y="4439435"/>
            <a:ext cx="302495" cy="288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0B593C-26FD-9435-8A70-6D74E1218D2E}"/>
              </a:ext>
            </a:extLst>
          </p:cNvPr>
          <p:cNvSpPr txBox="1"/>
          <p:nvPr/>
        </p:nvSpPr>
        <p:spPr>
          <a:xfrm>
            <a:off x="3811090" y="4162436"/>
            <a:ext cx="1546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Font awesome Icon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A40618-951E-0325-FFFD-C2591462206A}"/>
              </a:ext>
            </a:extLst>
          </p:cNvPr>
          <p:cNvSpPr/>
          <p:nvPr/>
        </p:nvSpPr>
        <p:spPr>
          <a:xfrm>
            <a:off x="3986774" y="4879807"/>
            <a:ext cx="928217" cy="2007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F9A7D2-9B3A-023C-A945-E10569B55CC7}"/>
              </a:ext>
            </a:extLst>
          </p:cNvPr>
          <p:cNvSpPr txBox="1"/>
          <p:nvPr/>
        </p:nvSpPr>
        <p:spPr>
          <a:xfrm>
            <a:off x="4925982" y="4839350"/>
            <a:ext cx="1546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Font awesome Icon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59B576-9717-BB63-8C4E-038A629F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26" y="1298710"/>
            <a:ext cx="4629150" cy="3848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25177C-53B9-49E1-3A0E-3245CDDFE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51" y="5289732"/>
            <a:ext cx="34385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5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2ABF66-3465-360A-04DB-8B954CDBF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6" y="2191706"/>
            <a:ext cx="5713782" cy="40631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819FE2-9D16-4A17-BB80-59E72936ADDA}"/>
              </a:ext>
            </a:extLst>
          </p:cNvPr>
          <p:cNvSpPr/>
          <p:nvPr/>
        </p:nvSpPr>
        <p:spPr>
          <a:xfrm>
            <a:off x="0" y="-62563"/>
            <a:ext cx="12192000" cy="423416"/>
          </a:xfrm>
          <a:prstGeom prst="rect">
            <a:avLst/>
          </a:prstGeom>
          <a:solidFill>
            <a:srgbClr val="1D82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5CA55-F85B-4AEA-B9AA-0C984FD091BA}"/>
              </a:ext>
            </a:extLst>
          </p:cNvPr>
          <p:cNvSpPr txBox="1"/>
          <p:nvPr/>
        </p:nvSpPr>
        <p:spPr>
          <a:xfrm>
            <a:off x="610016" y="768745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5. UI/UX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기능정의서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89CF1F-0F7F-2548-F8FB-E1C7CCFF82FD}"/>
              </a:ext>
            </a:extLst>
          </p:cNvPr>
          <p:cNvSpPr/>
          <p:nvPr/>
        </p:nvSpPr>
        <p:spPr>
          <a:xfrm>
            <a:off x="2194826" y="3367131"/>
            <a:ext cx="4248183" cy="17150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BAB73-ABBE-576F-BF48-BAA33D748EF2}"/>
              </a:ext>
            </a:extLst>
          </p:cNvPr>
          <p:cNvSpPr txBox="1"/>
          <p:nvPr/>
        </p:nvSpPr>
        <p:spPr>
          <a:xfrm>
            <a:off x="6631556" y="3992440"/>
            <a:ext cx="23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Slider </a:t>
            </a:r>
            <a:r>
              <a:rPr lang="ko-KR" altLang="en-US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제작 </a:t>
            </a: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가로 스크롤</a:t>
            </a:r>
            <a:r>
              <a:rPr lang="en-US" altLang="ko-KR" sz="120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Slidebar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부분 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JS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이용해서 커스텀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6B0917-A46C-4FB5-0C67-175BCBC6456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443009" y="4223273"/>
            <a:ext cx="188547" cy="1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F451D0-CF27-10FA-25B0-6DAE46B8A197}"/>
              </a:ext>
            </a:extLst>
          </p:cNvPr>
          <p:cNvSpPr/>
          <p:nvPr/>
        </p:nvSpPr>
        <p:spPr>
          <a:xfrm>
            <a:off x="1382465" y="2868939"/>
            <a:ext cx="273080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AAA7D0-668A-EC08-5977-93F771EB91BE}"/>
              </a:ext>
            </a:extLst>
          </p:cNvPr>
          <p:cNvSpPr txBox="1"/>
          <p:nvPr/>
        </p:nvSpPr>
        <p:spPr>
          <a:xfrm>
            <a:off x="1382465" y="2591940"/>
            <a:ext cx="1546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Font awesome Icon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1745E7-3E00-2686-EDAB-40878EE62EEE}"/>
              </a:ext>
            </a:extLst>
          </p:cNvPr>
          <p:cNvSpPr/>
          <p:nvPr/>
        </p:nvSpPr>
        <p:spPr>
          <a:xfrm>
            <a:off x="1020278" y="3503596"/>
            <a:ext cx="875899" cy="695971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3847F-2728-CAE0-3195-DA0EF50526C2}"/>
              </a:ext>
            </a:extLst>
          </p:cNvPr>
          <p:cNvSpPr txBox="1"/>
          <p:nvPr/>
        </p:nvSpPr>
        <p:spPr>
          <a:xfrm>
            <a:off x="97642" y="3429000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JS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이용한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탭메뉴</a:t>
            </a: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KoPub돋움체 Light" panose="00000300000000000000" pitchFamily="2" charset="-127"/>
              <a:ea typeface="KoPub돋움체 Light" panose="00000300000000000000" pitchFamily="2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5C6EA3-F1BA-AD28-8CF3-060605FAE92F}"/>
              </a:ext>
            </a:extLst>
          </p:cNvPr>
          <p:cNvSpPr txBox="1"/>
          <p:nvPr/>
        </p:nvSpPr>
        <p:spPr>
          <a:xfrm>
            <a:off x="6646104" y="4442088"/>
            <a:ext cx="1666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white-space: nowrap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49822-7780-89BC-00F8-EF8E3CDD2947}"/>
              </a:ext>
            </a:extLst>
          </p:cNvPr>
          <p:cNvSpPr txBox="1"/>
          <p:nvPr/>
        </p:nvSpPr>
        <p:spPr>
          <a:xfrm>
            <a:off x="9907149" y="768448"/>
            <a:ext cx="1925528" cy="338554"/>
          </a:xfrm>
          <a:prstGeom prst="rect">
            <a:avLst/>
          </a:prstGeom>
          <a:solidFill>
            <a:srgbClr val="F5CD79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Section : yi-theme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5EC5E7-8AD5-4500-6F7D-62957BBC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282" y="1319640"/>
            <a:ext cx="53244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592</Words>
  <Application>Microsoft Office PowerPoint</Application>
  <PresentationFormat>와이드스크린</PresentationFormat>
  <Paragraphs>157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0" baseType="lpstr">
      <vt:lpstr>KoPub돋움체 Bold</vt:lpstr>
      <vt:lpstr>KoPub돋움체 Light</vt:lpstr>
      <vt:lpstr>KoPub돋움체 Medium</vt:lpstr>
      <vt:lpstr>Noto Sans CJK KR Bold</vt:lpstr>
      <vt:lpstr>Noto Sans CJK KR DemiLight</vt:lpstr>
      <vt:lpstr>Noto Sans CJK KR Light</vt:lpstr>
      <vt:lpstr>Noto Sans CJK KR Medium</vt:lpstr>
      <vt:lpstr>경기천년바탕 Bold</vt:lpstr>
      <vt:lpstr>경기천년제목 Bold</vt:lpstr>
      <vt:lpstr>경기천년제목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조은</dc:creator>
  <cp:lastModifiedBy>조은</cp:lastModifiedBy>
  <cp:revision>714</cp:revision>
  <dcterms:created xsi:type="dcterms:W3CDTF">2022-04-11T01:42:42Z</dcterms:created>
  <dcterms:modified xsi:type="dcterms:W3CDTF">2022-05-24T08:06:43Z</dcterms:modified>
</cp:coreProperties>
</file>